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1021" r:id="rId3"/>
    <p:sldId id="1013" r:id="rId4"/>
    <p:sldId id="1014" r:id="rId5"/>
    <p:sldId id="1019" r:id="rId6"/>
    <p:sldId id="1020" r:id="rId7"/>
    <p:sldId id="1015" r:id="rId8"/>
    <p:sldId id="1016" r:id="rId9"/>
    <p:sldId id="1017" r:id="rId10"/>
    <p:sldId id="1018" r:id="rId11"/>
    <p:sldId id="286" r:id="rId12"/>
  </p:sldIdLst>
  <p:sldSz cx="12192000" cy="6858000"/>
  <p:notesSz cx="6858000" cy="9144000"/>
  <p:embeddedFontLst>
    <p:embeddedFont>
      <p:font typeface="Arial Narrow" panose="020B060602020203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DF7D145-42CD-49EC-9FD7-AF604464EB82}">
          <p14:sldIdLst>
            <p14:sldId id="256"/>
            <p14:sldId id="1021"/>
            <p14:sldId id="1013"/>
            <p14:sldId id="1014"/>
            <p14:sldId id="1019"/>
            <p14:sldId id="1020"/>
            <p14:sldId id="1015"/>
            <p14:sldId id="1016"/>
            <p14:sldId id="1017"/>
            <p14:sldId id="1018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iUPRMHgkHoQ0o5egXqTXYdPC8G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E8E8E8"/>
    <a:srgbClr val="007038"/>
    <a:srgbClr val="CC0000"/>
    <a:srgbClr val="BC3664"/>
    <a:srgbClr val="2B2D6E"/>
    <a:srgbClr val="CA5F84"/>
    <a:srgbClr val="8D284B"/>
    <a:srgbClr val="48447E"/>
    <a:srgbClr val="B03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922" y="55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9" Type="http://customschemas.google.com/relationships/presentationmetadata" Target="metadata"/><Relationship Id="rId3" Type="http://schemas.openxmlformats.org/officeDocument/2006/relationships/slide" Target="slides/slide2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" name="Google Shape;2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Photos by Freepik</a:t>
            </a:r>
            <a:endParaRPr/>
          </a:p>
        </p:txBody>
      </p:sp>
      <p:sp>
        <p:nvSpPr>
          <p:cNvPr id="28" name="Google Shape;2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>
          <a:extLst>
            <a:ext uri="{FF2B5EF4-FFF2-40B4-BE49-F238E27FC236}">
              <a16:creationId xmlns:a16="http://schemas.microsoft.com/office/drawing/2014/main" id="{439B5A44-8D12-6925-DE5E-48E659DF8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:notes">
            <a:extLst>
              <a:ext uri="{FF2B5EF4-FFF2-40B4-BE49-F238E27FC236}">
                <a16:creationId xmlns:a16="http://schemas.microsoft.com/office/drawing/2014/main" id="{BFC33194-4442-9712-BED4-2281E54D93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p7:notes">
            <a:extLst>
              <a:ext uri="{FF2B5EF4-FFF2-40B4-BE49-F238E27FC236}">
                <a16:creationId xmlns:a16="http://schemas.microsoft.com/office/drawing/2014/main" id="{8178639B-8700-13A7-4B63-AFF29CF0C6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Photos by rawpixel.com / Freepik</a:t>
            </a:r>
            <a:endParaRPr/>
          </a:p>
        </p:txBody>
      </p:sp>
      <p:sp>
        <p:nvSpPr>
          <p:cNvPr id="581" name="Google Shape;581;p7:notes">
            <a:extLst>
              <a:ext uri="{FF2B5EF4-FFF2-40B4-BE49-F238E27FC236}">
                <a16:creationId xmlns:a16="http://schemas.microsoft.com/office/drawing/2014/main" id="{41722B37-BDE8-E987-DFE4-4F6DCA7F6B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5869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>
          <a:extLst>
            <a:ext uri="{FF2B5EF4-FFF2-40B4-BE49-F238E27FC236}">
              <a16:creationId xmlns:a16="http://schemas.microsoft.com/office/drawing/2014/main" id="{04A17C8C-3975-EB33-943D-F544A94A3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:notes">
            <a:extLst>
              <a:ext uri="{FF2B5EF4-FFF2-40B4-BE49-F238E27FC236}">
                <a16:creationId xmlns:a16="http://schemas.microsoft.com/office/drawing/2014/main" id="{DE535717-A340-DBA7-962F-88FCC49D48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8:notes">
            <a:extLst>
              <a:ext uri="{FF2B5EF4-FFF2-40B4-BE49-F238E27FC236}">
                <a16:creationId xmlns:a16="http://schemas.microsoft.com/office/drawing/2014/main" id="{8F732274-773A-F522-D465-CBFF6358BB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Photos by Freepik</a:t>
            </a:r>
            <a:endParaRPr/>
          </a:p>
        </p:txBody>
      </p:sp>
      <p:sp>
        <p:nvSpPr>
          <p:cNvPr id="618" name="Google Shape;618;p8:notes">
            <a:extLst>
              <a:ext uri="{FF2B5EF4-FFF2-40B4-BE49-F238E27FC236}">
                <a16:creationId xmlns:a16="http://schemas.microsoft.com/office/drawing/2014/main" id="{AB75235D-DBD8-3E04-4354-2FCFABBA82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809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>
          <a:extLst>
            <a:ext uri="{FF2B5EF4-FFF2-40B4-BE49-F238E27FC236}">
              <a16:creationId xmlns:a16="http://schemas.microsoft.com/office/drawing/2014/main" id="{C94B2E56-5809-2006-D605-4C7470C18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:notes">
            <a:extLst>
              <a:ext uri="{FF2B5EF4-FFF2-40B4-BE49-F238E27FC236}">
                <a16:creationId xmlns:a16="http://schemas.microsoft.com/office/drawing/2014/main" id="{9371A52A-BC26-D222-72CE-8AC20DFC0B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p7:notes">
            <a:extLst>
              <a:ext uri="{FF2B5EF4-FFF2-40B4-BE49-F238E27FC236}">
                <a16:creationId xmlns:a16="http://schemas.microsoft.com/office/drawing/2014/main" id="{26E6A5DB-008A-9E33-9FC4-5DDF63980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Photos by rawpixel.com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581" name="Google Shape;581;p7:notes">
            <a:extLst>
              <a:ext uri="{FF2B5EF4-FFF2-40B4-BE49-F238E27FC236}">
                <a16:creationId xmlns:a16="http://schemas.microsoft.com/office/drawing/2014/main" id="{556D2742-3190-EB85-3799-DB8DEFD04B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3944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>
          <a:extLst>
            <a:ext uri="{FF2B5EF4-FFF2-40B4-BE49-F238E27FC236}">
              <a16:creationId xmlns:a16="http://schemas.microsoft.com/office/drawing/2014/main" id="{1961C553-063F-9E99-AD67-178FC860E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:notes">
            <a:extLst>
              <a:ext uri="{FF2B5EF4-FFF2-40B4-BE49-F238E27FC236}">
                <a16:creationId xmlns:a16="http://schemas.microsoft.com/office/drawing/2014/main" id="{FD3596E8-1315-81AC-4990-83A95FD0FE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p7:notes">
            <a:extLst>
              <a:ext uri="{FF2B5EF4-FFF2-40B4-BE49-F238E27FC236}">
                <a16:creationId xmlns:a16="http://schemas.microsoft.com/office/drawing/2014/main" id="{19550075-5112-213E-E6FA-0E32947425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Photos by rawpixel.com /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581" name="Google Shape;581;p7:notes">
            <a:extLst>
              <a:ext uri="{FF2B5EF4-FFF2-40B4-BE49-F238E27FC236}">
                <a16:creationId xmlns:a16="http://schemas.microsoft.com/office/drawing/2014/main" id="{2B3DF4CB-E778-A59A-39C9-E7388825F6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9164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>
          <a:extLst>
            <a:ext uri="{FF2B5EF4-FFF2-40B4-BE49-F238E27FC236}">
              <a16:creationId xmlns:a16="http://schemas.microsoft.com/office/drawing/2014/main" id="{3F6F60DF-1FB0-57EC-A643-2A14A89D1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:notes">
            <a:extLst>
              <a:ext uri="{FF2B5EF4-FFF2-40B4-BE49-F238E27FC236}">
                <a16:creationId xmlns:a16="http://schemas.microsoft.com/office/drawing/2014/main" id="{A11027CE-13B5-F5FF-E194-CB094F9409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p7:notes">
            <a:extLst>
              <a:ext uri="{FF2B5EF4-FFF2-40B4-BE49-F238E27FC236}">
                <a16:creationId xmlns:a16="http://schemas.microsoft.com/office/drawing/2014/main" id="{341518B6-87DD-6EF1-4C62-7F959E7F2C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Photos by rawpixel.com / Freepik</a:t>
            </a:r>
            <a:endParaRPr/>
          </a:p>
        </p:txBody>
      </p:sp>
      <p:sp>
        <p:nvSpPr>
          <p:cNvPr id="581" name="Google Shape;581;p7:notes">
            <a:extLst>
              <a:ext uri="{FF2B5EF4-FFF2-40B4-BE49-F238E27FC236}">
                <a16:creationId xmlns:a16="http://schemas.microsoft.com/office/drawing/2014/main" id="{760D21B3-7944-A45E-A229-0B33E07DFF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812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>
          <a:extLst>
            <a:ext uri="{FF2B5EF4-FFF2-40B4-BE49-F238E27FC236}">
              <a16:creationId xmlns:a16="http://schemas.microsoft.com/office/drawing/2014/main" id="{51037E51-7ED6-4379-1E92-08B3F64A2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:notes">
            <a:extLst>
              <a:ext uri="{FF2B5EF4-FFF2-40B4-BE49-F238E27FC236}">
                <a16:creationId xmlns:a16="http://schemas.microsoft.com/office/drawing/2014/main" id="{CA37FF4A-7671-B5AE-8A69-9C66AA0064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p7:notes">
            <a:extLst>
              <a:ext uri="{FF2B5EF4-FFF2-40B4-BE49-F238E27FC236}">
                <a16:creationId xmlns:a16="http://schemas.microsoft.com/office/drawing/2014/main" id="{3786CB75-DB5F-CB2C-9600-D7EB47E702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Photos by rawpixel.com / Freepik</a:t>
            </a:r>
            <a:endParaRPr/>
          </a:p>
        </p:txBody>
      </p:sp>
      <p:sp>
        <p:nvSpPr>
          <p:cNvPr id="581" name="Google Shape;581;p7:notes">
            <a:extLst>
              <a:ext uri="{FF2B5EF4-FFF2-40B4-BE49-F238E27FC236}">
                <a16:creationId xmlns:a16="http://schemas.microsoft.com/office/drawing/2014/main" id="{8B0611E9-9393-6439-1AB5-54EF2C9257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4879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>
          <a:extLst>
            <a:ext uri="{FF2B5EF4-FFF2-40B4-BE49-F238E27FC236}">
              <a16:creationId xmlns:a16="http://schemas.microsoft.com/office/drawing/2014/main" id="{94A1D4AA-3988-88C1-8160-7979615BE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:notes">
            <a:extLst>
              <a:ext uri="{FF2B5EF4-FFF2-40B4-BE49-F238E27FC236}">
                <a16:creationId xmlns:a16="http://schemas.microsoft.com/office/drawing/2014/main" id="{4074AEB4-5B70-72B6-8F03-CC3DC830C9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p7:notes">
            <a:extLst>
              <a:ext uri="{FF2B5EF4-FFF2-40B4-BE49-F238E27FC236}">
                <a16:creationId xmlns:a16="http://schemas.microsoft.com/office/drawing/2014/main" id="{0A559C3A-4669-4FE2-0020-0BCBC83E71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Photos by rawpixel.com / Freepik</a:t>
            </a:r>
            <a:endParaRPr/>
          </a:p>
        </p:txBody>
      </p:sp>
      <p:sp>
        <p:nvSpPr>
          <p:cNvPr id="581" name="Google Shape;581;p7:notes">
            <a:extLst>
              <a:ext uri="{FF2B5EF4-FFF2-40B4-BE49-F238E27FC236}">
                <a16:creationId xmlns:a16="http://schemas.microsoft.com/office/drawing/2014/main" id="{9AE1F1D8-3CEB-4EE0-C86D-21D87FAFC3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8622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>
          <a:extLst>
            <a:ext uri="{FF2B5EF4-FFF2-40B4-BE49-F238E27FC236}">
              <a16:creationId xmlns:a16="http://schemas.microsoft.com/office/drawing/2014/main" id="{8019330A-34D7-4C25-82F0-7CA2D0441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:notes">
            <a:extLst>
              <a:ext uri="{FF2B5EF4-FFF2-40B4-BE49-F238E27FC236}">
                <a16:creationId xmlns:a16="http://schemas.microsoft.com/office/drawing/2014/main" id="{77178536-1B7E-6330-61FB-7908918AA7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p7:notes">
            <a:extLst>
              <a:ext uri="{FF2B5EF4-FFF2-40B4-BE49-F238E27FC236}">
                <a16:creationId xmlns:a16="http://schemas.microsoft.com/office/drawing/2014/main" id="{2166E8A6-0209-4A8F-6785-5DE1DA5B8C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Photos by rawpixel.com / Freepik</a:t>
            </a:r>
            <a:endParaRPr/>
          </a:p>
        </p:txBody>
      </p:sp>
      <p:sp>
        <p:nvSpPr>
          <p:cNvPr id="581" name="Google Shape;581;p7:notes">
            <a:extLst>
              <a:ext uri="{FF2B5EF4-FFF2-40B4-BE49-F238E27FC236}">
                <a16:creationId xmlns:a16="http://schemas.microsoft.com/office/drawing/2014/main" id="{DC8C4D1D-0DD1-DCC9-D900-8EF5184247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1544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>
          <a:extLst>
            <a:ext uri="{FF2B5EF4-FFF2-40B4-BE49-F238E27FC236}">
              <a16:creationId xmlns:a16="http://schemas.microsoft.com/office/drawing/2014/main" id="{407EA9D1-8658-5FED-6C28-938B61AB3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:notes">
            <a:extLst>
              <a:ext uri="{FF2B5EF4-FFF2-40B4-BE49-F238E27FC236}">
                <a16:creationId xmlns:a16="http://schemas.microsoft.com/office/drawing/2014/main" id="{7EA6EF12-7AD7-C012-3A2E-1B1C0A27A4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p7:notes">
            <a:extLst>
              <a:ext uri="{FF2B5EF4-FFF2-40B4-BE49-F238E27FC236}">
                <a16:creationId xmlns:a16="http://schemas.microsoft.com/office/drawing/2014/main" id="{5E28E58A-F28D-71D6-FC4C-E058EEE2D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Photos by rawpixel.com / Freepik</a:t>
            </a:r>
            <a:endParaRPr/>
          </a:p>
        </p:txBody>
      </p:sp>
      <p:sp>
        <p:nvSpPr>
          <p:cNvPr id="581" name="Google Shape;581;p7:notes">
            <a:extLst>
              <a:ext uri="{FF2B5EF4-FFF2-40B4-BE49-F238E27FC236}">
                <a16:creationId xmlns:a16="http://schemas.microsoft.com/office/drawing/2014/main" id="{02DCCCA1-191A-60FB-A9C5-F08B6181BB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3056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>
          <a:extLst>
            <a:ext uri="{FF2B5EF4-FFF2-40B4-BE49-F238E27FC236}">
              <a16:creationId xmlns:a16="http://schemas.microsoft.com/office/drawing/2014/main" id="{F72CF928-F295-F6E3-ACB4-9136DF0A4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:notes">
            <a:extLst>
              <a:ext uri="{FF2B5EF4-FFF2-40B4-BE49-F238E27FC236}">
                <a16:creationId xmlns:a16="http://schemas.microsoft.com/office/drawing/2014/main" id="{1DF41056-E95B-B6E0-D731-84E378AE7F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p7:notes">
            <a:extLst>
              <a:ext uri="{FF2B5EF4-FFF2-40B4-BE49-F238E27FC236}">
                <a16:creationId xmlns:a16="http://schemas.microsoft.com/office/drawing/2014/main" id="{E4C7447C-C52D-23AB-A027-EEF91AAF72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Photos by rawpixel.com / Freepik</a:t>
            </a:r>
            <a:endParaRPr/>
          </a:p>
        </p:txBody>
      </p:sp>
      <p:sp>
        <p:nvSpPr>
          <p:cNvPr id="581" name="Google Shape;581;p7:notes">
            <a:extLst>
              <a:ext uri="{FF2B5EF4-FFF2-40B4-BE49-F238E27FC236}">
                <a16:creationId xmlns:a16="http://schemas.microsoft.com/office/drawing/2014/main" id="{B1F4034E-CEBF-9E48-996F-5DF3EEEC0C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2980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3"/>
          <p:cNvSpPr/>
          <p:nvPr/>
        </p:nvSpPr>
        <p:spPr>
          <a:xfrm flipH="1">
            <a:off x="11492632" y="6158632"/>
            <a:ext cx="699368" cy="699368"/>
          </a:xfrm>
          <a:prstGeom prst="round1Rect">
            <a:avLst>
              <a:gd name="adj" fmla="val 31194"/>
            </a:avLst>
          </a:prstGeom>
          <a:solidFill>
            <a:srgbClr val="5E1A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3"/>
          <p:cNvSpPr txBox="1"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body" idx="1"/>
          </p:nvPr>
        </p:nvSpPr>
        <p:spPr>
          <a:xfrm>
            <a:off x="609600" y="1330859"/>
            <a:ext cx="10972800" cy="484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sldNum" idx="12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0">
          <p15:clr>
            <a:srgbClr val="FBAE40"/>
          </p15:clr>
        </p15:guide>
        <p15:guide id="2" pos="7296">
          <p15:clr>
            <a:srgbClr val="FBAE40"/>
          </p15:clr>
        </p15:guide>
        <p15:guide id="3" pos="38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609600" y="365126"/>
            <a:ext cx="10972800" cy="77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609600" y="1330859"/>
            <a:ext cx="10972800" cy="484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/>
          <p:nvPr/>
        </p:nvSpPr>
        <p:spPr>
          <a:xfrm flipH="1">
            <a:off x="11492632" y="6158632"/>
            <a:ext cx="699368" cy="699368"/>
          </a:xfrm>
          <a:prstGeom prst="round1Rect">
            <a:avLst>
              <a:gd name="adj" fmla="val 31194"/>
            </a:avLst>
          </a:prstGeom>
          <a:solidFill>
            <a:srgbClr val="5E1A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7296">
          <p15:clr>
            <a:srgbClr val="F26B43"/>
          </p15:clr>
        </p15:guide>
        <p15:guide id="3" pos="3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10.svg"/><Relationship Id="rId5" Type="http://schemas.openxmlformats.org/officeDocument/2006/relationships/image" Target="../media/image26.png"/><Relationship Id="rId10" Type="http://schemas.openxmlformats.org/officeDocument/2006/relationships/image" Target="../media/image9.png"/><Relationship Id="rId4" Type="http://schemas.openxmlformats.org/officeDocument/2006/relationships/image" Target="../media/image25.sv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"/>
          <p:cNvSpPr/>
          <p:nvPr/>
        </p:nvSpPr>
        <p:spPr>
          <a:xfrm>
            <a:off x="355600" y="0"/>
            <a:ext cx="6539571" cy="6858000"/>
          </a:xfrm>
          <a:custGeom>
            <a:avLst/>
            <a:gdLst/>
            <a:ahLst/>
            <a:cxnLst/>
            <a:rect l="l" t="t" r="r" b="b"/>
            <a:pathLst>
              <a:path w="6539571" h="6858000" extrusionOk="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222250" y="0"/>
            <a:ext cx="6539571" cy="6858000"/>
          </a:xfrm>
          <a:custGeom>
            <a:avLst/>
            <a:gdLst/>
            <a:ahLst/>
            <a:cxnLst/>
            <a:rect l="l" t="t" r="r" b="b"/>
            <a:pathLst>
              <a:path w="6539571" h="6858000" extrusionOk="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88900" y="0"/>
            <a:ext cx="6539571" cy="6858000"/>
          </a:xfrm>
          <a:custGeom>
            <a:avLst/>
            <a:gdLst/>
            <a:ahLst/>
            <a:cxnLst/>
            <a:rect l="l" t="t" r="r" b="b"/>
            <a:pathLst>
              <a:path w="6539571" h="6858000" extrusionOk="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"/>
          <p:cNvSpPr/>
          <p:nvPr/>
        </p:nvSpPr>
        <p:spPr>
          <a:xfrm>
            <a:off x="0" y="0"/>
            <a:ext cx="6676961" cy="6858000"/>
          </a:xfrm>
          <a:custGeom>
            <a:avLst/>
            <a:gdLst/>
            <a:ahLst/>
            <a:cxnLst/>
            <a:rect l="l" t="t" r="r" b="b"/>
            <a:pathLst>
              <a:path w="6539571" h="6858000" extrusionOk="0">
                <a:moveTo>
                  <a:pt x="0" y="0"/>
                </a:moveTo>
                <a:lnTo>
                  <a:pt x="6270171" y="0"/>
                </a:lnTo>
                <a:cubicBezTo>
                  <a:pt x="7312780" y="558800"/>
                  <a:pt x="4992914" y="2311400"/>
                  <a:pt x="4992914" y="3454400"/>
                </a:cubicBezTo>
                <a:cubicBezTo>
                  <a:pt x="4992914" y="4597400"/>
                  <a:pt x="7312780" y="6273800"/>
                  <a:pt x="627017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425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10239552" y="0"/>
            <a:ext cx="1952448" cy="673772"/>
          </a:xfrm>
          <a:custGeom>
            <a:avLst/>
            <a:gdLst/>
            <a:ahLst/>
            <a:cxnLst/>
            <a:rect l="l" t="t" r="r" b="b"/>
            <a:pathLst>
              <a:path w="3499887" h="1207779" extrusionOk="0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"/>
          <p:cNvSpPr txBox="1">
            <a:spLocks noGrp="1"/>
          </p:cNvSpPr>
          <p:nvPr>
            <p:ph type="sldNum" idx="12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5E21CEB-DCA5-F601-77CB-A2F925DC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0444" y="960584"/>
            <a:ext cx="729519" cy="72951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1452FD4-BB62-E792-0A8A-526B40B4E4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68028" y="1817841"/>
            <a:ext cx="136744" cy="101455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7E042BA-8DA1-2D69-63A8-8B85A6382C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87984" y="6330920"/>
            <a:ext cx="1513191" cy="20395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0FDF9DF-7E45-E6CC-FCB0-239B02AD07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5003"/>
          <a:stretch/>
        </p:blipFill>
        <p:spPr>
          <a:xfrm>
            <a:off x="0" y="-22034"/>
            <a:ext cx="4087258" cy="508511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4F8C1BC-5A26-3ABC-222D-DED1BAC099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40526" y="1111046"/>
            <a:ext cx="6159184" cy="5746954"/>
          </a:xfrm>
          <a:prstGeom prst="rect">
            <a:avLst/>
          </a:prstGeom>
        </p:spPr>
      </p:pic>
      <p:sp>
        <p:nvSpPr>
          <p:cNvPr id="36" name="Google Shape;36;p1"/>
          <p:cNvSpPr/>
          <p:nvPr/>
        </p:nvSpPr>
        <p:spPr>
          <a:xfrm>
            <a:off x="4533900" y="4009358"/>
            <a:ext cx="7658099" cy="2184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Google Shape;37;p1"/>
          <p:cNvCxnSpPr/>
          <p:nvPr/>
        </p:nvCxnSpPr>
        <p:spPr>
          <a:xfrm>
            <a:off x="4978742" y="4282848"/>
            <a:ext cx="831508" cy="0"/>
          </a:xfrm>
          <a:prstGeom prst="straightConnector1">
            <a:avLst/>
          </a:prstGeom>
          <a:noFill/>
          <a:ln w="127000" cap="flat" cmpd="sng">
            <a:solidFill>
              <a:srgbClr val="20215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1"/>
          <p:cNvSpPr txBox="1"/>
          <p:nvPr/>
        </p:nvSpPr>
        <p:spPr>
          <a:xfrm>
            <a:off x="4978742" y="4516343"/>
            <a:ext cx="5417755" cy="108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rgbClr val="BC3664"/>
                </a:solidFill>
                <a:latin typeface="Calibri"/>
                <a:ea typeface="Calibri"/>
                <a:cs typeface="Calibri"/>
                <a:sym typeface="Calibri"/>
              </a:rPr>
              <a:t>Insursa </a:t>
            </a:r>
            <a:r>
              <a:rPr lang="en-US" sz="4400" b="1" i="0" u="none" strike="noStrike" cap="none" dirty="0">
                <a:solidFill>
                  <a:srgbClr val="2B2D6E"/>
                </a:solidFill>
                <a:latin typeface="Calibri"/>
                <a:ea typeface="Calibri"/>
                <a:cs typeface="Calibri"/>
                <a:sym typeface="Calibri"/>
              </a:rPr>
              <a:t>Premium Rater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2B2D6E"/>
                </a:solidFill>
                <a:latin typeface="Calibri"/>
                <a:cs typeface="Calibri"/>
                <a:sym typeface="Calibri"/>
              </a:rPr>
              <a:t>Application</a:t>
            </a:r>
            <a:endParaRPr lang="en-US" dirty="0">
              <a:solidFill>
                <a:srgbClr val="2B2D6E"/>
              </a:solidFill>
            </a:endParaRPr>
          </a:p>
        </p:txBody>
      </p:sp>
      <p:sp>
        <p:nvSpPr>
          <p:cNvPr id="39" name="Google Shape;39;p1"/>
          <p:cNvSpPr txBox="1"/>
          <p:nvPr/>
        </p:nvSpPr>
        <p:spPr>
          <a:xfrm>
            <a:off x="5024846" y="5786953"/>
            <a:ext cx="490549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December 2024</a:t>
            </a:r>
            <a:endParaRPr dirty="0"/>
          </a:p>
        </p:txBody>
      </p:sp>
      <p:pic>
        <p:nvPicPr>
          <p:cNvPr id="5" name="Picture 4" descr="A purple and blue logo&#10;&#10;Description automatically generated">
            <a:extLst>
              <a:ext uri="{FF2B5EF4-FFF2-40B4-BE49-F238E27FC236}">
                <a16:creationId xmlns:a16="http://schemas.microsoft.com/office/drawing/2014/main" id="{26183E75-945F-BF96-C2CA-B98BD091C5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3806" y="2097970"/>
            <a:ext cx="4085703" cy="14344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>
          <a:extLst>
            <a:ext uri="{FF2B5EF4-FFF2-40B4-BE49-F238E27FC236}">
              <a16:creationId xmlns:a16="http://schemas.microsoft.com/office/drawing/2014/main" id="{3AF74D3A-6FA4-1627-413F-806C3BC14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">
            <a:extLst>
              <a:ext uri="{FF2B5EF4-FFF2-40B4-BE49-F238E27FC236}">
                <a16:creationId xmlns:a16="http://schemas.microsoft.com/office/drawing/2014/main" id="{F8F5F49A-E60E-708F-B959-2937964DEF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352495"/>
            <a:ext cx="10972800" cy="77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rgbClr val="2B2D6E"/>
                </a:solidFill>
              </a:rPr>
              <a:t>Product RoadMap – Predictive AI Analytics</a:t>
            </a:r>
            <a:endParaRPr dirty="0">
              <a:solidFill>
                <a:srgbClr val="2B2D6E"/>
              </a:solidFill>
            </a:endParaRPr>
          </a:p>
        </p:txBody>
      </p:sp>
      <p:pic>
        <p:nvPicPr>
          <p:cNvPr id="61" name="Picture 60" descr="A purple and blue logo&#10;&#10;Description automatically generated">
            <a:extLst>
              <a:ext uri="{FF2B5EF4-FFF2-40B4-BE49-F238E27FC236}">
                <a16:creationId xmlns:a16="http://schemas.microsoft.com/office/drawing/2014/main" id="{2849AC44-2B3C-C026-037E-78867B501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261" y="229493"/>
            <a:ext cx="2880000" cy="1011160"/>
          </a:xfrm>
          <a:prstGeom prst="rect">
            <a:avLst/>
          </a:prstGeom>
        </p:spPr>
      </p:pic>
      <p:sp>
        <p:nvSpPr>
          <p:cNvPr id="22" name="Google Shape;587;p7">
            <a:extLst>
              <a:ext uri="{FF2B5EF4-FFF2-40B4-BE49-F238E27FC236}">
                <a16:creationId xmlns:a16="http://schemas.microsoft.com/office/drawing/2014/main" id="{E05599DE-A3A1-4342-8541-4ECCA9693585}"/>
              </a:ext>
            </a:extLst>
          </p:cNvPr>
          <p:cNvSpPr/>
          <p:nvPr/>
        </p:nvSpPr>
        <p:spPr>
          <a:xfrm rot="10800000">
            <a:off x="0" y="6184228"/>
            <a:ext cx="1952448" cy="673772"/>
          </a:xfrm>
          <a:custGeom>
            <a:avLst/>
            <a:gdLst/>
            <a:ahLst/>
            <a:cxnLst/>
            <a:rect l="l" t="t" r="r" b="b"/>
            <a:pathLst>
              <a:path w="3499887" h="1207779" extrusionOk="0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solidFill>
            <a:srgbClr val="BC36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F080DE-1376-843B-B1CC-6AEA9851222F}"/>
              </a:ext>
            </a:extLst>
          </p:cNvPr>
          <p:cNvGrpSpPr/>
          <p:nvPr/>
        </p:nvGrpSpPr>
        <p:grpSpPr>
          <a:xfrm>
            <a:off x="350494" y="1782089"/>
            <a:ext cx="11491013" cy="3872556"/>
            <a:chOff x="350494" y="2036732"/>
            <a:chExt cx="11491013" cy="3872556"/>
          </a:xfrm>
        </p:grpSpPr>
        <p:sp>
          <p:nvSpPr>
            <p:cNvPr id="8" name="Rounded Rectangle">
              <a:extLst>
                <a:ext uri="{FF2B5EF4-FFF2-40B4-BE49-F238E27FC236}">
                  <a16:creationId xmlns:a16="http://schemas.microsoft.com/office/drawing/2014/main" id="{D350A705-85DF-AEE4-CAD6-56583562AF3D}"/>
                </a:ext>
              </a:extLst>
            </p:cNvPr>
            <p:cNvSpPr/>
            <p:nvPr/>
          </p:nvSpPr>
          <p:spPr>
            <a:xfrm>
              <a:off x="350494" y="2036732"/>
              <a:ext cx="11124454" cy="802855"/>
            </a:xfrm>
            <a:prstGeom prst="roundRect">
              <a:avLst>
                <a:gd name="adj" fmla="val 14733"/>
              </a:avLst>
            </a:pr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EBD51DBF-39AF-47E5-C0FC-C484B953295B}"/>
                </a:ext>
              </a:extLst>
            </p:cNvPr>
            <p:cNvSpPr/>
            <p:nvPr/>
          </p:nvSpPr>
          <p:spPr>
            <a:xfrm>
              <a:off x="1685799" y="2043257"/>
              <a:ext cx="1188967" cy="789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02" extrusionOk="0">
                  <a:moveTo>
                    <a:pt x="15036" y="21502"/>
                  </a:moveTo>
                  <a:cubicBezTo>
                    <a:pt x="14755" y="21502"/>
                    <a:pt x="14476" y="21402"/>
                    <a:pt x="14216" y="21206"/>
                  </a:cubicBezTo>
                  <a:cubicBezTo>
                    <a:pt x="14011" y="21051"/>
                    <a:pt x="13824" y="20840"/>
                    <a:pt x="13663" y="20582"/>
                  </a:cubicBezTo>
                  <a:cubicBezTo>
                    <a:pt x="13502" y="20323"/>
                    <a:pt x="13370" y="20021"/>
                    <a:pt x="13274" y="19689"/>
                  </a:cubicBezTo>
                  <a:cubicBezTo>
                    <a:pt x="13031" y="18847"/>
                    <a:pt x="13031" y="17875"/>
                    <a:pt x="13274" y="17033"/>
                  </a:cubicBezTo>
                  <a:cubicBezTo>
                    <a:pt x="13353" y="16772"/>
                    <a:pt x="13481" y="16498"/>
                    <a:pt x="13666" y="16167"/>
                  </a:cubicBezTo>
                  <a:cubicBezTo>
                    <a:pt x="13851" y="15836"/>
                    <a:pt x="14091" y="15448"/>
                    <a:pt x="14390" y="14965"/>
                  </a:cubicBezTo>
                  <a:lnTo>
                    <a:pt x="15053" y="13894"/>
                  </a:lnTo>
                  <a:lnTo>
                    <a:pt x="2971" y="13894"/>
                  </a:lnTo>
                  <a:cubicBezTo>
                    <a:pt x="2548" y="13894"/>
                    <a:pt x="2209" y="13895"/>
                    <a:pt x="1935" y="13872"/>
                  </a:cubicBezTo>
                  <a:cubicBezTo>
                    <a:pt x="1660" y="13849"/>
                    <a:pt x="1449" y="13802"/>
                    <a:pt x="1280" y="13707"/>
                  </a:cubicBezTo>
                  <a:cubicBezTo>
                    <a:pt x="738" y="13390"/>
                    <a:pt x="312" y="12701"/>
                    <a:pt x="116" y="11826"/>
                  </a:cubicBezTo>
                  <a:cubicBezTo>
                    <a:pt x="38" y="11481"/>
                    <a:pt x="0" y="11117"/>
                    <a:pt x="0" y="10751"/>
                  </a:cubicBezTo>
                  <a:cubicBezTo>
                    <a:pt x="0" y="10386"/>
                    <a:pt x="39" y="10023"/>
                    <a:pt x="116" y="9680"/>
                  </a:cubicBezTo>
                  <a:cubicBezTo>
                    <a:pt x="312" y="8805"/>
                    <a:pt x="738" y="8116"/>
                    <a:pt x="1280" y="7799"/>
                  </a:cubicBezTo>
                  <a:cubicBezTo>
                    <a:pt x="1449" y="7704"/>
                    <a:pt x="1660" y="7657"/>
                    <a:pt x="1935" y="7634"/>
                  </a:cubicBezTo>
                  <a:cubicBezTo>
                    <a:pt x="2209" y="7611"/>
                    <a:pt x="2548" y="7612"/>
                    <a:pt x="2971" y="7612"/>
                  </a:cubicBezTo>
                  <a:lnTo>
                    <a:pt x="15053" y="7612"/>
                  </a:lnTo>
                  <a:lnTo>
                    <a:pt x="14390" y="6541"/>
                  </a:lnTo>
                  <a:cubicBezTo>
                    <a:pt x="14091" y="6058"/>
                    <a:pt x="13851" y="5674"/>
                    <a:pt x="13666" y="5343"/>
                  </a:cubicBezTo>
                  <a:cubicBezTo>
                    <a:pt x="13481" y="5012"/>
                    <a:pt x="13353" y="4734"/>
                    <a:pt x="13274" y="4473"/>
                  </a:cubicBezTo>
                  <a:cubicBezTo>
                    <a:pt x="13031" y="3632"/>
                    <a:pt x="13031" y="2659"/>
                    <a:pt x="13274" y="1817"/>
                  </a:cubicBezTo>
                  <a:cubicBezTo>
                    <a:pt x="13371" y="1485"/>
                    <a:pt x="13503" y="1184"/>
                    <a:pt x="13663" y="924"/>
                  </a:cubicBezTo>
                  <a:cubicBezTo>
                    <a:pt x="13824" y="665"/>
                    <a:pt x="14010" y="451"/>
                    <a:pt x="14216" y="296"/>
                  </a:cubicBezTo>
                  <a:cubicBezTo>
                    <a:pt x="14736" y="-98"/>
                    <a:pt x="15338" y="-98"/>
                    <a:pt x="15859" y="296"/>
                  </a:cubicBezTo>
                  <a:cubicBezTo>
                    <a:pt x="16020" y="422"/>
                    <a:pt x="16192" y="630"/>
                    <a:pt x="16397" y="929"/>
                  </a:cubicBezTo>
                  <a:cubicBezTo>
                    <a:pt x="16602" y="1227"/>
                    <a:pt x="16839" y="1616"/>
                    <a:pt x="17139" y="2100"/>
                  </a:cubicBezTo>
                  <a:lnTo>
                    <a:pt x="20304" y="7216"/>
                  </a:lnTo>
                  <a:cubicBezTo>
                    <a:pt x="20603" y="7699"/>
                    <a:pt x="20843" y="8087"/>
                    <a:pt x="21028" y="8418"/>
                  </a:cubicBezTo>
                  <a:cubicBezTo>
                    <a:pt x="21213" y="8749"/>
                    <a:pt x="21342" y="9023"/>
                    <a:pt x="21420" y="9284"/>
                  </a:cubicBezTo>
                  <a:cubicBezTo>
                    <a:pt x="21487" y="9516"/>
                    <a:pt x="21532" y="9755"/>
                    <a:pt x="21561" y="10004"/>
                  </a:cubicBezTo>
                  <a:cubicBezTo>
                    <a:pt x="21589" y="10250"/>
                    <a:pt x="21600" y="10501"/>
                    <a:pt x="21592" y="10751"/>
                  </a:cubicBezTo>
                  <a:cubicBezTo>
                    <a:pt x="21600" y="11002"/>
                    <a:pt x="21590" y="11255"/>
                    <a:pt x="21561" y="11502"/>
                  </a:cubicBezTo>
                  <a:cubicBezTo>
                    <a:pt x="21532" y="11751"/>
                    <a:pt x="21487" y="11990"/>
                    <a:pt x="21420" y="12222"/>
                  </a:cubicBezTo>
                  <a:cubicBezTo>
                    <a:pt x="21342" y="12483"/>
                    <a:pt x="21213" y="12761"/>
                    <a:pt x="21028" y="13092"/>
                  </a:cubicBezTo>
                  <a:cubicBezTo>
                    <a:pt x="20843" y="13423"/>
                    <a:pt x="20603" y="13807"/>
                    <a:pt x="20304" y="14290"/>
                  </a:cubicBezTo>
                  <a:lnTo>
                    <a:pt x="17139" y="19406"/>
                  </a:lnTo>
                  <a:cubicBezTo>
                    <a:pt x="16839" y="19890"/>
                    <a:pt x="16602" y="20280"/>
                    <a:pt x="16397" y="20577"/>
                  </a:cubicBezTo>
                  <a:cubicBezTo>
                    <a:pt x="16192" y="20875"/>
                    <a:pt x="16020" y="21079"/>
                    <a:pt x="15859" y="21206"/>
                  </a:cubicBezTo>
                  <a:cubicBezTo>
                    <a:pt x="15598" y="21402"/>
                    <a:pt x="15317" y="21502"/>
                    <a:pt x="15036" y="215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November">
              <a:extLst>
                <a:ext uri="{FF2B5EF4-FFF2-40B4-BE49-F238E27FC236}">
                  <a16:creationId xmlns:a16="http://schemas.microsoft.com/office/drawing/2014/main" id="{7EAEEEDC-E3E4-DA20-B095-B2766F327EA1}"/>
                </a:ext>
              </a:extLst>
            </p:cNvPr>
            <p:cNvSpPr txBox="1"/>
            <p:nvPr/>
          </p:nvSpPr>
          <p:spPr>
            <a:xfrm>
              <a:off x="560188" y="2276347"/>
              <a:ext cx="889534" cy="325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600" b="0">
                  <a:solidFill>
                    <a:srgbClr val="1D1C21"/>
                  </a:solidFill>
                  <a:latin typeface="+mn-lt"/>
                  <a:ea typeface="+mn-ea"/>
                  <a:cs typeface="+mn-cs"/>
                  <a:sym typeface="DM Sans Bold"/>
                </a:defRPr>
              </a:lvl1pPr>
            </a:lstStyle>
            <a:p>
              <a:r>
                <a:rPr lang="en-US" sz="14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Dec 2024</a:t>
              </a:r>
              <a:endParaRPr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16A10CF1-C796-8EF8-2229-624D72C098AB}"/>
                </a:ext>
              </a:extLst>
            </p:cNvPr>
            <p:cNvSpPr/>
            <p:nvPr/>
          </p:nvSpPr>
          <p:spPr>
            <a:xfrm>
              <a:off x="5761529" y="2043257"/>
              <a:ext cx="1188967" cy="789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02" extrusionOk="0">
                  <a:moveTo>
                    <a:pt x="15036" y="21502"/>
                  </a:moveTo>
                  <a:cubicBezTo>
                    <a:pt x="14755" y="21502"/>
                    <a:pt x="14476" y="21402"/>
                    <a:pt x="14216" y="21206"/>
                  </a:cubicBezTo>
                  <a:cubicBezTo>
                    <a:pt x="14011" y="21051"/>
                    <a:pt x="13824" y="20840"/>
                    <a:pt x="13663" y="20582"/>
                  </a:cubicBezTo>
                  <a:cubicBezTo>
                    <a:pt x="13502" y="20323"/>
                    <a:pt x="13370" y="20021"/>
                    <a:pt x="13274" y="19689"/>
                  </a:cubicBezTo>
                  <a:cubicBezTo>
                    <a:pt x="13031" y="18847"/>
                    <a:pt x="13031" y="17875"/>
                    <a:pt x="13274" y="17033"/>
                  </a:cubicBezTo>
                  <a:cubicBezTo>
                    <a:pt x="13353" y="16772"/>
                    <a:pt x="13481" y="16498"/>
                    <a:pt x="13666" y="16167"/>
                  </a:cubicBezTo>
                  <a:cubicBezTo>
                    <a:pt x="13851" y="15836"/>
                    <a:pt x="14091" y="15448"/>
                    <a:pt x="14390" y="14965"/>
                  </a:cubicBezTo>
                  <a:lnTo>
                    <a:pt x="15053" y="13894"/>
                  </a:lnTo>
                  <a:lnTo>
                    <a:pt x="2971" y="13894"/>
                  </a:lnTo>
                  <a:cubicBezTo>
                    <a:pt x="2548" y="13894"/>
                    <a:pt x="2209" y="13895"/>
                    <a:pt x="1935" y="13872"/>
                  </a:cubicBezTo>
                  <a:cubicBezTo>
                    <a:pt x="1660" y="13849"/>
                    <a:pt x="1449" y="13802"/>
                    <a:pt x="1280" y="13707"/>
                  </a:cubicBezTo>
                  <a:cubicBezTo>
                    <a:pt x="738" y="13390"/>
                    <a:pt x="312" y="12701"/>
                    <a:pt x="116" y="11826"/>
                  </a:cubicBezTo>
                  <a:cubicBezTo>
                    <a:pt x="38" y="11481"/>
                    <a:pt x="0" y="11117"/>
                    <a:pt x="0" y="10751"/>
                  </a:cubicBezTo>
                  <a:cubicBezTo>
                    <a:pt x="0" y="10386"/>
                    <a:pt x="39" y="10023"/>
                    <a:pt x="116" y="9680"/>
                  </a:cubicBezTo>
                  <a:cubicBezTo>
                    <a:pt x="312" y="8805"/>
                    <a:pt x="738" y="8116"/>
                    <a:pt x="1280" y="7799"/>
                  </a:cubicBezTo>
                  <a:cubicBezTo>
                    <a:pt x="1449" y="7704"/>
                    <a:pt x="1660" y="7657"/>
                    <a:pt x="1935" y="7634"/>
                  </a:cubicBezTo>
                  <a:cubicBezTo>
                    <a:pt x="2209" y="7611"/>
                    <a:pt x="2548" y="7612"/>
                    <a:pt x="2971" y="7612"/>
                  </a:cubicBezTo>
                  <a:lnTo>
                    <a:pt x="15053" y="7612"/>
                  </a:lnTo>
                  <a:lnTo>
                    <a:pt x="14390" y="6541"/>
                  </a:lnTo>
                  <a:cubicBezTo>
                    <a:pt x="14091" y="6058"/>
                    <a:pt x="13851" y="5674"/>
                    <a:pt x="13666" y="5343"/>
                  </a:cubicBezTo>
                  <a:cubicBezTo>
                    <a:pt x="13481" y="5012"/>
                    <a:pt x="13353" y="4734"/>
                    <a:pt x="13274" y="4473"/>
                  </a:cubicBezTo>
                  <a:cubicBezTo>
                    <a:pt x="13031" y="3632"/>
                    <a:pt x="13031" y="2659"/>
                    <a:pt x="13274" y="1817"/>
                  </a:cubicBezTo>
                  <a:cubicBezTo>
                    <a:pt x="13371" y="1485"/>
                    <a:pt x="13503" y="1184"/>
                    <a:pt x="13663" y="924"/>
                  </a:cubicBezTo>
                  <a:cubicBezTo>
                    <a:pt x="13824" y="665"/>
                    <a:pt x="14010" y="451"/>
                    <a:pt x="14216" y="296"/>
                  </a:cubicBezTo>
                  <a:cubicBezTo>
                    <a:pt x="14736" y="-98"/>
                    <a:pt x="15338" y="-98"/>
                    <a:pt x="15859" y="296"/>
                  </a:cubicBezTo>
                  <a:cubicBezTo>
                    <a:pt x="16020" y="422"/>
                    <a:pt x="16192" y="630"/>
                    <a:pt x="16397" y="929"/>
                  </a:cubicBezTo>
                  <a:cubicBezTo>
                    <a:pt x="16602" y="1227"/>
                    <a:pt x="16839" y="1616"/>
                    <a:pt x="17139" y="2100"/>
                  </a:cubicBezTo>
                  <a:lnTo>
                    <a:pt x="20304" y="7216"/>
                  </a:lnTo>
                  <a:cubicBezTo>
                    <a:pt x="20603" y="7699"/>
                    <a:pt x="20843" y="8087"/>
                    <a:pt x="21028" y="8418"/>
                  </a:cubicBezTo>
                  <a:cubicBezTo>
                    <a:pt x="21213" y="8749"/>
                    <a:pt x="21342" y="9023"/>
                    <a:pt x="21420" y="9284"/>
                  </a:cubicBezTo>
                  <a:cubicBezTo>
                    <a:pt x="21487" y="9516"/>
                    <a:pt x="21532" y="9755"/>
                    <a:pt x="21561" y="10004"/>
                  </a:cubicBezTo>
                  <a:cubicBezTo>
                    <a:pt x="21589" y="10250"/>
                    <a:pt x="21600" y="10501"/>
                    <a:pt x="21592" y="10751"/>
                  </a:cubicBezTo>
                  <a:cubicBezTo>
                    <a:pt x="21600" y="11002"/>
                    <a:pt x="21590" y="11255"/>
                    <a:pt x="21561" y="11502"/>
                  </a:cubicBezTo>
                  <a:cubicBezTo>
                    <a:pt x="21532" y="11751"/>
                    <a:pt x="21487" y="11990"/>
                    <a:pt x="21420" y="12222"/>
                  </a:cubicBezTo>
                  <a:cubicBezTo>
                    <a:pt x="21342" y="12483"/>
                    <a:pt x="21213" y="12761"/>
                    <a:pt x="21028" y="13092"/>
                  </a:cubicBezTo>
                  <a:cubicBezTo>
                    <a:pt x="20843" y="13423"/>
                    <a:pt x="20603" y="13807"/>
                    <a:pt x="20304" y="14290"/>
                  </a:cubicBezTo>
                  <a:lnTo>
                    <a:pt x="17139" y="19406"/>
                  </a:lnTo>
                  <a:cubicBezTo>
                    <a:pt x="16839" y="19890"/>
                    <a:pt x="16602" y="20280"/>
                    <a:pt x="16397" y="20577"/>
                  </a:cubicBezTo>
                  <a:cubicBezTo>
                    <a:pt x="16192" y="20875"/>
                    <a:pt x="16020" y="21079"/>
                    <a:pt x="15859" y="21206"/>
                  </a:cubicBezTo>
                  <a:cubicBezTo>
                    <a:pt x="15598" y="21402"/>
                    <a:pt x="15317" y="21502"/>
                    <a:pt x="15036" y="215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December">
              <a:extLst>
                <a:ext uri="{FF2B5EF4-FFF2-40B4-BE49-F238E27FC236}">
                  <a16:creationId xmlns:a16="http://schemas.microsoft.com/office/drawing/2014/main" id="{6E914860-FE1A-D3AC-C696-5047AA92F08D}"/>
                </a:ext>
              </a:extLst>
            </p:cNvPr>
            <p:cNvSpPr txBox="1"/>
            <p:nvPr/>
          </p:nvSpPr>
          <p:spPr>
            <a:xfrm>
              <a:off x="4536921" y="2281663"/>
              <a:ext cx="965303" cy="318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600" b="0">
                  <a:solidFill>
                    <a:srgbClr val="1D1C21"/>
                  </a:solidFill>
                  <a:latin typeface="+mn-lt"/>
                  <a:ea typeface="+mn-ea"/>
                  <a:cs typeface="+mn-cs"/>
                  <a:sym typeface="DM Sans Bold"/>
                </a:defRPr>
              </a:lvl1pPr>
            </a:lstStyle>
            <a:p>
              <a:r>
                <a:rPr lang="en-US" sz="14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Mar 2025</a:t>
              </a:r>
              <a:endParaRPr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8EBB8436-39C1-9516-436F-E3030F04CE53}"/>
                </a:ext>
              </a:extLst>
            </p:cNvPr>
            <p:cNvSpPr/>
            <p:nvPr/>
          </p:nvSpPr>
          <p:spPr>
            <a:xfrm>
              <a:off x="8199166" y="2043257"/>
              <a:ext cx="1188967" cy="789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02" extrusionOk="0">
                  <a:moveTo>
                    <a:pt x="15036" y="21502"/>
                  </a:moveTo>
                  <a:cubicBezTo>
                    <a:pt x="14755" y="21502"/>
                    <a:pt x="14476" y="21402"/>
                    <a:pt x="14216" y="21206"/>
                  </a:cubicBezTo>
                  <a:cubicBezTo>
                    <a:pt x="14011" y="21051"/>
                    <a:pt x="13824" y="20840"/>
                    <a:pt x="13663" y="20582"/>
                  </a:cubicBezTo>
                  <a:cubicBezTo>
                    <a:pt x="13502" y="20323"/>
                    <a:pt x="13370" y="20021"/>
                    <a:pt x="13274" y="19689"/>
                  </a:cubicBezTo>
                  <a:cubicBezTo>
                    <a:pt x="13031" y="18847"/>
                    <a:pt x="13031" y="17875"/>
                    <a:pt x="13274" y="17033"/>
                  </a:cubicBezTo>
                  <a:cubicBezTo>
                    <a:pt x="13353" y="16772"/>
                    <a:pt x="13481" y="16498"/>
                    <a:pt x="13666" y="16167"/>
                  </a:cubicBezTo>
                  <a:cubicBezTo>
                    <a:pt x="13851" y="15836"/>
                    <a:pt x="14091" y="15448"/>
                    <a:pt x="14390" y="14965"/>
                  </a:cubicBezTo>
                  <a:lnTo>
                    <a:pt x="15053" y="13894"/>
                  </a:lnTo>
                  <a:lnTo>
                    <a:pt x="2971" y="13894"/>
                  </a:lnTo>
                  <a:cubicBezTo>
                    <a:pt x="2548" y="13894"/>
                    <a:pt x="2209" y="13895"/>
                    <a:pt x="1935" y="13872"/>
                  </a:cubicBezTo>
                  <a:cubicBezTo>
                    <a:pt x="1660" y="13849"/>
                    <a:pt x="1449" y="13802"/>
                    <a:pt x="1280" y="13707"/>
                  </a:cubicBezTo>
                  <a:cubicBezTo>
                    <a:pt x="738" y="13390"/>
                    <a:pt x="312" y="12701"/>
                    <a:pt x="116" y="11826"/>
                  </a:cubicBezTo>
                  <a:cubicBezTo>
                    <a:pt x="38" y="11481"/>
                    <a:pt x="0" y="11117"/>
                    <a:pt x="0" y="10751"/>
                  </a:cubicBezTo>
                  <a:cubicBezTo>
                    <a:pt x="0" y="10386"/>
                    <a:pt x="39" y="10023"/>
                    <a:pt x="116" y="9680"/>
                  </a:cubicBezTo>
                  <a:cubicBezTo>
                    <a:pt x="312" y="8805"/>
                    <a:pt x="738" y="8116"/>
                    <a:pt x="1280" y="7799"/>
                  </a:cubicBezTo>
                  <a:cubicBezTo>
                    <a:pt x="1449" y="7704"/>
                    <a:pt x="1660" y="7657"/>
                    <a:pt x="1935" y="7634"/>
                  </a:cubicBezTo>
                  <a:cubicBezTo>
                    <a:pt x="2209" y="7611"/>
                    <a:pt x="2548" y="7612"/>
                    <a:pt x="2971" y="7612"/>
                  </a:cubicBezTo>
                  <a:lnTo>
                    <a:pt x="15053" y="7612"/>
                  </a:lnTo>
                  <a:lnTo>
                    <a:pt x="14390" y="6541"/>
                  </a:lnTo>
                  <a:cubicBezTo>
                    <a:pt x="14091" y="6058"/>
                    <a:pt x="13851" y="5674"/>
                    <a:pt x="13666" y="5343"/>
                  </a:cubicBezTo>
                  <a:cubicBezTo>
                    <a:pt x="13481" y="5012"/>
                    <a:pt x="13353" y="4734"/>
                    <a:pt x="13274" y="4473"/>
                  </a:cubicBezTo>
                  <a:cubicBezTo>
                    <a:pt x="13031" y="3632"/>
                    <a:pt x="13031" y="2659"/>
                    <a:pt x="13274" y="1817"/>
                  </a:cubicBezTo>
                  <a:cubicBezTo>
                    <a:pt x="13371" y="1485"/>
                    <a:pt x="13503" y="1184"/>
                    <a:pt x="13663" y="924"/>
                  </a:cubicBezTo>
                  <a:cubicBezTo>
                    <a:pt x="13824" y="665"/>
                    <a:pt x="14010" y="451"/>
                    <a:pt x="14216" y="296"/>
                  </a:cubicBezTo>
                  <a:cubicBezTo>
                    <a:pt x="14736" y="-98"/>
                    <a:pt x="15338" y="-98"/>
                    <a:pt x="15859" y="296"/>
                  </a:cubicBezTo>
                  <a:cubicBezTo>
                    <a:pt x="16020" y="422"/>
                    <a:pt x="16192" y="630"/>
                    <a:pt x="16397" y="929"/>
                  </a:cubicBezTo>
                  <a:cubicBezTo>
                    <a:pt x="16602" y="1227"/>
                    <a:pt x="16839" y="1616"/>
                    <a:pt x="17139" y="2100"/>
                  </a:cubicBezTo>
                  <a:lnTo>
                    <a:pt x="20304" y="7216"/>
                  </a:lnTo>
                  <a:cubicBezTo>
                    <a:pt x="20603" y="7699"/>
                    <a:pt x="20843" y="8087"/>
                    <a:pt x="21028" y="8418"/>
                  </a:cubicBezTo>
                  <a:cubicBezTo>
                    <a:pt x="21213" y="8749"/>
                    <a:pt x="21342" y="9023"/>
                    <a:pt x="21420" y="9284"/>
                  </a:cubicBezTo>
                  <a:cubicBezTo>
                    <a:pt x="21487" y="9516"/>
                    <a:pt x="21532" y="9755"/>
                    <a:pt x="21561" y="10004"/>
                  </a:cubicBezTo>
                  <a:cubicBezTo>
                    <a:pt x="21589" y="10250"/>
                    <a:pt x="21600" y="10501"/>
                    <a:pt x="21592" y="10751"/>
                  </a:cubicBezTo>
                  <a:cubicBezTo>
                    <a:pt x="21600" y="11002"/>
                    <a:pt x="21590" y="11255"/>
                    <a:pt x="21561" y="11502"/>
                  </a:cubicBezTo>
                  <a:cubicBezTo>
                    <a:pt x="21532" y="11751"/>
                    <a:pt x="21487" y="11990"/>
                    <a:pt x="21420" y="12222"/>
                  </a:cubicBezTo>
                  <a:cubicBezTo>
                    <a:pt x="21342" y="12483"/>
                    <a:pt x="21213" y="12761"/>
                    <a:pt x="21028" y="13092"/>
                  </a:cubicBezTo>
                  <a:cubicBezTo>
                    <a:pt x="20843" y="13423"/>
                    <a:pt x="20603" y="13807"/>
                    <a:pt x="20304" y="14290"/>
                  </a:cubicBezTo>
                  <a:lnTo>
                    <a:pt x="17139" y="19406"/>
                  </a:lnTo>
                  <a:cubicBezTo>
                    <a:pt x="16839" y="19890"/>
                    <a:pt x="16602" y="20280"/>
                    <a:pt x="16397" y="20577"/>
                  </a:cubicBezTo>
                  <a:cubicBezTo>
                    <a:pt x="16192" y="20875"/>
                    <a:pt x="16020" y="21079"/>
                    <a:pt x="15859" y="21206"/>
                  </a:cubicBezTo>
                  <a:cubicBezTo>
                    <a:pt x="15598" y="21402"/>
                    <a:pt x="15317" y="21502"/>
                    <a:pt x="15036" y="215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February">
              <a:extLst>
                <a:ext uri="{FF2B5EF4-FFF2-40B4-BE49-F238E27FC236}">
                  <a16:creationId xmlns:a16="http://schemas.microsoft.com/office/drawing/2014/main" id="{FD7BA620-C84A-8D5D-68CB-A12E23E2D51A}"/>
                </a:ext>
              </a:extLst>
            </p:cNvPr>
            <p:cNvSpPr txBox="1"/>
            <p:nvPr/>
          </p:nvSpPr>
          <p:spPr>
            <a:xfrm>
              <a:off x="7147153" y="2281799"/>
              <a:ext cx="893471" cy="318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600" b="0">
                  <a:solidFill>
                    <a:srgbClr val="1D1C21"/>
                  </a:solidFill>
                  <a:latin typeface="+mn-lt"/>
                  <a:ea typeface="+mn-ea"/>
                  <a:cs typeface="+mn-cs"/>
                  <a:sym typeface="DM Sans Bold"/>
                </a:defRPr>
              </a:lvl1pPr>
            </a:lstStyle>
            <a:p>
              <a:r>
                <a:rPr lang="en-US" sz="14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Aug 2025</a:t>
              </a:r>
              <a:endParaRPr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FAFC1E7B-F6D3-7A2D-3CBD-AAEA65EBDF5B}"/>
                </a:ext>
              </a:extLst>
            </p:cNvPr>
            <p:cNvSpPr/>
            <p:nvPr/>
          </p:nvSpPr>
          <p:spPr>
            <a:xfrm>
              <a:off x="10568549" y="2043257"/>
              <a:ext cx="1188967" cy="789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02" extrusionOk="0">
                  <a:moveTo>
                    <a:pt x="15036" y="21502"/>
                  </a:moveTo>
                  <a:cubicBezTo>
                    <a:pt x="14755" y="21502"/>
                    <a:pt x="14476" y="21402"/>
                    <a:pt x="14216" y="21206"/>
                  </a:cubicBezTo>
                  <a:cubicBezTo>
                    <a:pt x="14011" y="21051"/>
                    <a:pt x="13824" y="20840"/>
                    <a:pt x="13663" y="20582"/>
                  </a:cubicBezTo>
                  <a:cubicBezTo>
                    <a:pt x="13502" y="20323"/>
                    <a:pt x="13370" y="20021"/>
                    <a:pt x="13274" y="19689"/>
                  </a:cubicBezTo>
                  <a:cubicBezTo>
                    <a:pt x="13031" y="18847"/>
                    <a:pt x="13031" y="17875"/>
                    <a:pt x="13274" y="17033"/>
                  </a:cubicBezTo>
                  <a:cubicBezTo>
                    <a:pt x="13353" y="16772"/>
                    <a:pt x="13481" y="16498"/>
                    <a:pt x="13666" y="16167"/>
                  </a:cubicBezTo>
                  <a:cubicBezTo>
                    <a:pt x="13851" y="15836"/>
                    <a:pt x="14091" y="15448"/>
                    <a:pt x="14390" y="14965"/>
                  </a:cubicBezTo>
                  <a:lnTo>
                    <a:pt x="15053" y="13894"/>
                  </a:lnTo>
                  <a:lnTo>
                    <a:pt x="2971" y="13894"/>
                  </a:lnTo>
                  <a:cubicBezTo>
                    <a:pt x="2548" y="13894"/>
                    <a:pt x="2209" y="13895"/>
                    <a:pt x="1935" y="13872"/>
                  </a:cubicBezTo>
                  <a:cubicBezTo>
                    <a:pt x="1660" y="13849"/>
                    <a:pt x="1449" y="13802"/>
                    <a:pt x="1280" y="13707"/>
                  </a:cubicBezTo>
                  <a:cubicBezTo>
                    <a:pt x="738" y="13390"/>
                    <a:pt x="312" y="12701"/>
                    <a:pt x="116" y="11826"/>
                  </a:cubicBezTo>
                  <a:cubicBezTo>
                    <a:pt x="38" y="11481"/>
                    <a:pt x="0" y="11117"/>
                    <a:pt x="0" y="10751"/>
                  </a:cubicBezTo>
                  <a:cubicBezTo>
                    <a:pt x="0" y="10386"/>
                    <a:pt x="39" y="10023"/>
                    <a:pt x="116" y="9680"/>
                  </a:cubicBezTo>
                  <a:cubicBezTo>
                    <a:pt x="312" y="8805"/>
                    <a:pt x="738" y="8116"/>
                    <a:pt x="1280" y="7799"/>
                  </a:cubicBezTo>
                  <a:cubicBezTo>
                    <a:pt x="1449" y="7704"/>
                    <a:pt x="1660" y="7657"/>
                    <a:pt x="1935" y="7634"/>
                  </a:cubicBezTo>
                  <a:cubicBezTo>
                    <a:pt x="2209" y="7611"/>
                    <a:pt x="2548" y="7612"/>
                    <a:pt x="2971" y="7612"/>
                  </a:cubicBezTo>
                  <a:lnTo>
                    <a:pt x="15053" y="7612"/>
                  </a:lnTo>
                  <a:lnTo>
                    <a:pt x="14390" y="6541"/>
                  </a:lnTo>
                  <a:cubicBezTo>
                    <a:pt x="14091" y="6058"/>
                    <a:pt x="13851" y="5674"/>
                    <a:pt x="13666" y="5343"/>
                  </a:cubicBezTo>
                  <a:cubicBezTo>
                    <a:pt x="13481" y="5012"/>
                    <a:pt x="13353" y="4734"/>
                    <a:pt x="13274" y="4473"/>
                  </a:cubicBezTo>
                  <a:cubicBezTo>
                    <a:pt x="13031" y="3632"/>
                    <a:pt x="13031" y="2659"/>
                    <a:pt x="13274" y="1817"/>
                  </a:cubicBezTo>
                  <a:cubicBezTo>
                    <a:pt x="13371" y="1485"/>
                    <a:pt x="13503" y="1184"/>
                    <a:pt x="13663" y="924"/>
                  </a:cubicBezTo>
                  <a:cubicBezTo>
                    <a:pt x="13824" y="665"/>
                    <a:pt x="14010" y="451"/>
                    <a:pt x="14216" y="296"/>
                  </a:cubicBezTo>
                  <a:cubicBezTo>
                    <a:pt x="14736" y="-98"/>
                    <a:pt x="15338" y="-98"/>
                    <a:pt x="15859" y="296"/>
                  </a:cubicBezTo>
                  <a:cubicBezTo>
                    <a:pt x="16020" y="422"/>
                    <a:pt x="16192" y="630"/>
                    <a:pt x="16397" y="929"/>
                  </a:cubicBezTo>
                  <a:cubicBezTo>
                    <a:pt x="16602" y="1227"/>
                    <a:pt x="16839" y="1616"/>
                    <a:pt x="17139" y="2100"/>
                  </a:cubicBezTo>
                  <a:lnTo>
                    <a:pt x="20304" y="7216"/>
                  </a:lnTo>
                  <a:cubicBezTo>
                    <a:pt x="20603" y="7699"/>
                    <a:pt x="20843" y="8087"/>
                    <a:pt x="21028" y="8418"/>
                  </a:cubicBezTo>
                  <a:cubicBezTo>
                    <a:pt x="21213" y="8749"/>
                    <a:pt x="21342" y="9023"/>
                    <a:pt x="21420" y="9284"/>
                  </a:cubicBezTo>
                  <a:cubicBezTo>
                    <a:pt x="21487" y="9516"/>
                    <a:pt x="21532" y="9755"/>
                    <a:pt x="21561" y="10004"/>
                  </a:cubicBezTo>
                  <a:cubicBezTo>
                    <a:pt x="21589" y="10250"/>
                    <a:pt x="21600" y="10501"/>
                    <a:pt x="21592" y="10751"/>
                  </a:cubicBezTo>
                  <a:cubicBezTo>
                    <a:pt x="21600" y="11002"/>
                    <a:pt x="21590" y="11255"/>
                    <a:pt x="21561" y="11502"/>
                  </a:cubicBezTo>
                  <a:cubicBezTo>
                    <a:pt x="21532" y="11751"/>
                    <a:pt x="21487" y="11990"/>
                    <a:pt x="21420" y="12222"/>
                  </a:cubicBezTo>
                  <a:cubicBezTo>
                    <a:pt x="21342" y="12483"/>
                    <a:pt x="21213" y="12761"/>
                    <a:pt x="21028" y="13092"/>
                  </a:cubicBezTo>
                  <a:cubicBezTo>
                    <a:pt x="20843" y="13423"/>
                    <a:pt x="20603" y="13807"/>
                    <a:pt x="20304" y="14290"/>
                  </a:cubicBezTo>
                  <a:lnTo>
                    <a:pt x="17139" y="19406"/>
                  </a:lnTo>
                  <a:cubicBezTo>
                    <a:pt x="16839" y="19890"/>
                    <a:pt x="16602" y="20280"/>
                    <a:pt x="16397" y="20577"/>
                  </a:cubicBezTo>
                  <a:cubicBezTo>
                    <a:pt x="16192" y="20875"/>
                    <a:pt x="16020" y="21079"/>
                    <a:pt x="15859" y="21206"/>
                  </a:cubicBezTo>
                  <a:cubicBezTo>
                    <a:pt x="15598" y="21402"/>
                    <a:pt x="15317" y="21502"/>
                    <a:pt x="15036" y="215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May">
              <a:extLst>
                <a:ext uri="{FF2B5EF4-FFF2-40B4-BE49-F238E27FC236}">
                  <a16:creationId xmlns:a16="http://schemas.microsoft.com/office/drawing/2014/main" id="{6F885195-5AA9-C254-63D4-79FA9D4411BA}"/>
                </a:ext>
              </a:extLst>
            </p:cNvPr>
            <p:cNvSpPr txBox="1"/>
            <p:nvPr/>
          </p:nvSpPr>
          <p:spPr>
            <a:xfrm>
              <a:off x="9539587" y="2276347"/>
              <a:ext cx="1402476" cy="318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600" b="0">
                  <a:solidFill>
                    <a:srgbClr val="1D1C21"/>
                  </a:solidFill>
                  <a:latin typeface="+mn-lt"/>
                  <a:ea typeface="+mn-ea"/>
                  <a:cs typeface="+mn-cs"/>
                  <a:sym typeface="DM Sans Bold"/>
                </a:defRPr>
              </a:lvl1pPr>
            </a:lstStyle>
            <a:p>
              <a:r>
                <a:rPr lang="en-US" sz="14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Nov 2025</a:t>
              </a:r>
              <a:endParaRPr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93C18652-853D-CD38-D598-AC2502946835}"/>
                </a:ext>
              </a:extLst>
            </p:cNvPr>
            <p:cNvSpPr/>
            <p:nvPr/>
          </p:nvSpPr>
          <p:spPr>
            <a:xfrm>
              <a:off x="3980520" y="2320219"/>
              <a:ext cx="218746" cy="235880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5B47304F-6B5B-DEA1-3963-E679CF7711B3}"/>
                </a:ext>
              </a:extLst>
            </p:cNvPr>
            <p:cNvSpPr/>
            <p:nvPr/>
          </p:nvSpPr>
          <p:spPr>
            <a:xfrm>
              <a:off x="3621324" y="2320219"/>
              <a:ext cx="218746" cy="235880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Circle">
              <a:extLst>
                <a:ext uri="{FF2B5EF4-FFF2-40B4-BE49-F238E27FC236}">
                  <a16:creationId xmlns:a16="http://schemas.microsoft.com/office/drawing/2014/main" id="{DA82F260-1EB6-1F32-D4E1-F7EECCFDE3A6}"/>
                </a:ext>
              </a:extLst>
            </p:cNvPr>
            <p:cNvSpPr/>
            <p:nvPr/>
          </p:nvSpPr>
          <p:spPr>
            <a:xfrm>
              <a:off x="3262127" y="2320219"/>
              <a:ext cx="218746" cy="235880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Rounded Rectangle">
              <a:extLst>
                <a:ext uri="{FF2B5EF4-FFF2-40B4-BE49-F238E27FC236}">
                  <a16:creationId xmlns:a16="http://schemas.microsoft.com/office/drawing/2014/main" id="{C76FEC09-6E41-B070-F835-AD59B4821C92}"/>
                </a:ext>
              </a:extLst>
            </p:cNvPr>
            <p:cNvSpPr/>
            <p:nvPr/>
          </p:nvSpPr>
          <p:spPr>
            <a:xfrm>
              <a:off x="353683" y="3297244"/>
              <a:ext cx="1859157" cy="2612044"/>
            </a:xfrm>
            <a:prstGeom prst="roundRect">
              <a:avLst>
                <a:gd name="adj" fmla="val 6247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2C7BB091-4915-727B-534C-56D0F9490479}"/>
                </a:ext>
              </a:extLst>
            </p:cNvPr>
            <p:cNvSpPr/>
            <p:nvPr/>
          </p:nvSpPr>
          <p:spPr>
            <a:xfrm>
              <a:off x="477010" y="3120724"/>
              <a:ext cx="322377" cy="347627"/>
            </a:xfrm>
            <a:prstGeom prst="ellipse">
              <a:avLst/>
            </a:pr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Graphic 274">
              <a:extLst>
                <a:ext uri="{FF2B5EF4-FFF2-40B4-BE49-F238E27FC236}">
                  <a16:creationId xmlns:a16="http://schemas.microsoft.com/office/drawing/2014/main" id="{93464B3B-C79E-579D-DD5C-3F22FD4657D1}"/>
                </a:ext>
              </a:extLst>
            </p:cNvPr>
            <p:cNvSpPr/>
            <p:nvPr/>
          </p:nvSpPr>
          <p:spPr>
            <a:xfrm rot="10800000">
              <a:off x="578133" y="3243889"/>
              <a:ext cx="120130" cy="69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10759" y="21600"/>
                  </a:moveTo>
                  <a:cubicBezTo>
                    <a:pt x="10540" y="21600"/>
                    <a:pt x="10329" y="21437"/>
                    <a:pt x="10174" y="21148"/>
                  </a:cubicBezTo>
                  <a:lnTo>
                    <a:pt x="242" y="2634"/>
                  </a:lnTo>
                  <a:cubicBezTo>
                    <a:pt x="-81" y="2031"/>
                    <a:pt x="-81" y="1054"/>
                    <a:pt x="242" y="452"/>
                  </a:cubicBezTo>
                  <a:cubicBezTo>
                    <a:pt x="398" y="163"/>
                    <a:pt x="608" y="0"/>
                    <a:pt x="827" y="0"/>
                  </a:cubicBezTo>
                  <a:lnTo>
                    <a:pt x="20691" y="0"/>
                  </a:lnTo>
                  <a:cubicBezTo>
                    <a:pt x="21149" y="0"/>
                    <a:pt x="21519" y="691"/>
                    <a:pt x="21519" y="1543"/>
                  </a:cubicBezTo>
                  <a:cubicBezTo>
                    <a:pt x="21519" y="1952"/>
                    <a:pt x="21432" y="2344"/>
                    <a:pt x="21277" y="2634"/>
                  </a:cubicBezTo>
                  <a:lnTo>
                    <a:pt x="11345" y="21148"/>
                  </a:lnTo>
                  <a:cubicBezTo>
                    <a:pt x="11189" y="21437"/>
                    <a:pt x="10979" y="21600"/>
                    <a:pt x="1075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ounded Rectangle">
              <a:extLst>
                <a:ext uri="{FF2B5EF4-FFF2-40B4-BE49-F238E27FC236}">
                  <a16:creationId xmlns:a16="http://schemas.microsoft.com/office/drawing/2014/main" id="{6436E756-A40B-4DE9-2B66-BE3F2FE1F553}"/>
                </a:ext>
              </a:extLst>
            </p:cNvPr>
            <p:cNvSpPr/>
            <p:nvPr/>
          </p:nvSpPr>
          <p:spPr>
            <a:xfrm>
              <a:off x="2280602" y="3297244"/>
              <a:ext cx="1859157" cy="2612044"/>
            </a:xfrm>
            <a:prstGeom prst="roundRect">
              <a:avLst>
                <a:gd name="adj" fmla="val 6247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Circle">
              <a:extLst>
                <a:ext uri="{FF2B5EF4-FFF2-40B4-BE49-F238E27FC236}">
                  <a16:creationId xmlns:a16="http://schemas.microsoft.com/office/drawing/2014/main" id="{FDE2FD0B-A02C-BA3F-D204-7BD96168B18E}"/>
                </a:ext>
              </a:extLst>
            </p:cNvPr>
            <p:cNvSpPr/>
            <p:nvPr/>
          </p:nvSpPr>
          <p:spPr>
            <a:xfrm>
              <a:off x="2402744" y="3120724"/>
              <a:ext cx="322377" cy="347627"/>
            </a:xfrm>
            <a:prstGeom prst="ellipse">
              <a:avLst/>
            </a:pr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Graphic 274">
              <a:extLst>
                <a:ext uri="{FF2B5EF4-FFF2-40B4-BE49-F238E27FC236}">
                  <a16:creationId xmlns:a16="http://schemas.microsoft.com/office/drawing/2014/main" id="{480600C3-9A0B-CF5C-DCA0-97BDF476CF34}"/>
                </a:ext>
              </a:extLst>
            </p:cNvPr>
            <p:cNvSpPr/>
            <p:nvPr/>
          </p:nvSpPr>
          <p:spPr>
            <a:xfrm rot="10800000">
              <a:off x="2503867" y="3243889"/>
              <a:ext cx="120130" cy="69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10759" y="21600"/>
                  </a:moveTo>
                  <a:cubicBezTo>
                    <a:pt x="10540" y="21600"/>
                    <a:pt x="10329" y="21437"/>
                    <a:pt x="10174" y="21148"/>
                  </a:cubicBezTo>
                  <a:lnTo>
                    <a:pt x="242" y="2634"/>
                  </a:lnTo>
                  <a:cubicBezTo>
                    <a:pt x="-81" y="2031"/>
                    <a:pt x="-81" y="1054"/>
                    <a:pt x="242" y="452"/>
                  </a:cubicBezTo>
                  <a:cubicBezTo>
                    <a:pt x="398" y="163"/>
                    <a:pt x="608" y="0"/>
                    <a:pt x="827" y="0"/>
                  </a:cubicBezTo>
                  <a:lnTo>
                    <a:pt x="20691" y="0"/>
                  </a:lnTo>
                  <a:cubicBezTo>
                    <a:pt x="21149" y="0"/>
                    <a:pt x="21519" y="691"/>
                    <a:pt x="21519" y="1543"/>
                  </a:cubicBezTo>
                  <a:cubicBezTo>
                    <a:pt x="21519" y="1952"/>
                    <a:pt x="21432" y="2344"/>
                    <a:pt x="21277" y="2634"/>
                  </a:cubicBezTo>
                  <a:lnTo>
                    <a:pt x="11345" y="21148"/>
                  </a:lnTo>
                  <a:cubicBezTo>
                    <a:pt x="11189" y="21437"/>
                    <a:pt x="10979" y="21600"/>
                    <a:pt x="1075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Rounded Rectangle">
              <a:extLst>
                <a:ext uri="{FF2B5EF4-FFF2-40B4-BE49-F238E27FC236}">
                  <a16:creationId xmlns:a16="http://schemas.microsoft.com/office/drawing/2014/main" id="{9A650CF3-9F21-BE84-B662-76E0CF1D3FFD}"/>
                </a:ext>
              </a:extLst>
            </p:cNvPr>
            <p:cNvSpPr/>
            <p:nvPr/>
          </p:nvSpPr>
          <p:spPr>
            <a:xfrm>
              <a:off x="4205150" y="3297244"/>
              <a:ext cx="1859156" cy="2612044"/>
            </a:xfrm>
            <a:prstGeom prst="roundRect">
              <a:avLst>
                <a:gd name="adj" fmla="val 6247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Circle">
              <a:extLst>
                <a:ext uri="{FF2B5EF4-FFF2-40B4-BE49-F238E27FC236}">
                  <a16:creationId xmlns:a16="http://schemas.microsoft.com/office/drawing/2014/main" id="{9E73B4C0-609C-9C31-0D16-EEFE593B49DA}"/>
                </a:ext>
              </a:extLst>
            </p:cNvPr>
            <p:cNvSpPr/>
            <p:nvPr/>
          </p:nvSpPr>
          <p:spPr>
            <a:xfrm>
              <a:off x="4328478" y="3120724"/>
              <a:ext cx="322377" cy="347627"/>
            </a:xfrm>
            <a:prstGeom prst="ellipse">
              <a:avLst/>
            </a:pr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Graphic 274">
              <a:extLst>
                <a:ext uri="{FF2B5EF4-FFF2-40B4-BE49-F238E27FC236}">
                  <a16:creationId xmlns:a16="http://schemas.microsoft.com/office/drawing/2014/main" id="{4433AEBC-2168-5EF7-C3C2-63267703E0FF}"/>
                </a:ext>
              </a:extLst>
            </p:cNvPr>
            <p:cNvSpPr/>
            <p:nvPr/>
          </p:nvSpPr>
          <p:spPr>
            <a:xfrm rot="10800000">
              <a:off x="4429601" y="3243889"/>
              <a:ext cx="120130" cy="69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10759" y="21600"/>
                  </a:moveTo>
                  <a:cubicBezTo>
                    <a:pt x="10540" y="21600"/>
                    <a:pt x="10329" y="21437"/>
                    <a:pt x="10174" y="21148"/>
                  </a:cubicBezTo>
                  <a:lnTo>
                    <a:pt x="242" y="2634"/>
                  </a:lnTo>
                  <a:cubicBezTo>
                    <a:pt x="-81" y="2031"/>
                    <a:pt x="-81" y="1054"/>
                    <a:pt x="242" y="452"/>
                  </a:cubicBezTo>
                  <a:cubicBezTo>
                    <a:pt x="398" y="163"/>
                    <a:pt x="608" y="0"/>
                    <a:pt x="827" y="0"/>
                  </a:cubicBezTo>
                  <a:lnTo>
                    <a:pt x="20691" y="0"/>
                  </a:lnTo>
                  <a:cubicBezTo>
                    <a:pt x="21149" y="0"/>
                    <a:pt x="21519" y="691"/>
                    <a:pt x="21519" y="1543"/>
                  </a:cubicBezTo>
                  <a:cubicBezTo>
                    <a:pt x="21519" y="1952"/>
                    <a:pt x="21432" y="2344"/>
                    <a:pt x="21277" y="2634"/>
                  </a:cubicBezTo>
                  <a:lnTo>
                    <a:pt x="11345" y="21148"/>
                  </a:lnTo>
                  <a:cubicBezTo>
                    <a:pt x="11189" y="21437"/>
                    <a:pt x="10979" y="21600"/>
                    <a:pt x="1075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Rounded Rectangle">
              <a:extLst>
                <a:ext uri="{FF2B5EF4-FFF2-40B4-BE49-F238E27FC236}">
                  <a16:creationId xmlns:a16="http://schemas.microsoft.com/office/drawing/2014/main" id="{13E83D41-9C6D-5D53-41B3-36EBBE83C694}"/>
                </a:ext>
              </a:extLst>
            </p:cNvPr>
            <p:cNvSpPr/>
            <p:nvPr/>
          </p:nvSpPr>
          <p:spPr>
            <a:xfrm>
              <a:off x="6130884" y="3297244"/>
              <a:ext cx="1859156" cy="2612044"/>
            </a:xfrm>
            <a:prstGeom prst="roundRect">
              <a:avLst>
                <a:gd name="adj" fmla="val 6247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Circle">
              <a:extLst>
                <a:ext uri="{FF2B5EF4-FFF2-40B4-BE49-F238E27FC236}">
                  <a16:creationId xmlns:a16="http://schemas.microsoft.com/office/drawing/2014/main" id="{AF0CCCC9-6DCA-4F5D-3BA5-FB2C5B691C93}"/>
                </a:ext>
              </a:extLst>
            </p:cNvPr>
            <p:cNvSpPr/>
            <p:nvPr/>
          </p:nvSpPr>
          <p:spPr>
            <a:xfrm>
              <a:off x="6254211" y="3120724"/>
              <a:ext cx="322377" cy="347627"/>
            </a:xfrm>
            <a:prstGeom prst="ellipse">
              <a:avLst/>
            </a:pr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Graphic 274">
              <a:extLst>
                <a:ext uri="{FF2B5EF4-FFF2-40B4-BE49-F238E27FC236}">
                  <a16:creationId xmlns:a16="http://schemas.microsoft.com/office/drawing/2014/main" id="{05F6647E-98D8-9BDF-8867-8723F22A71F5}"/>
                </a:ext>
              </a:extLst>
            </p:cNvPr>
            <p:cNvSpPr/>
            <p:nvPr/>
          </p:nvSpPr>
          <p:spPr>
            <a:xfrm rot="10800000">
              <a:off x="6355334" y="3243889"/>
              <a:ext cx="120130" cy="69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10759" y="21600"/>
                  </a:moveTo>
                  <a:cubicBezTo>
                    <a:pt x="10540" y="21600"/>
                    <a:pt x="10329" y="21437"/>
                    <a:pt x="10174" y="21148"/>
                  </a:cubicBezTo>
                  <a:lnTo>
                    <a:pt x="242" y="2634"/>
                  </a:lnTo>
                  <a:cubicBezTo>
                    <a:pt x="-81" y="2031"/>
                    <a:pt x="-81" y="1054"/>
                    <a:pt x="242" y="452"/>
                  </a:cubicBezTo>
                  <a:cubicBezTo>
                    <a:pt x="398" y="163"/>
                    <a:pt x="608" y="0"/>
                    <a:pt x="827" y="0"/>
                  </a:cubicBezTo>
                  <a:lnTo>
                    <a:pt x="20691" y="0"/>
                  </a:lnTo>
                  <a:cubicBezTo>
                    <a:pt x="21149" y="0"/>
                    <a:pt x="21519" y="691"/>
                    <a:pt x="21519" y="1543"/>
                  </a:cubicBezTo>
                  <a:cubicBezTo>
                    <a:pt x="21519" y="1952"/>
                    <a:pt x="21432" y="2344"/>
                    <a:pt x="21277" y="2634"/>
                  </a:cubicBezTo>
                  <a:lnTo>
                    <a:pt x="11345" y="21148"/>
                  </a:lnTo>
                  <a:cubicBezTo>
                    <a:pt x="11189" y="21437"/>
                    <a:pt x="10979" y="21600"/>
                    <a:pt x="1075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ounded Rectangle">
              <a:extLst>
                <a:ext uri="{FF2B5EF4-FFF2-40B4-BE49-F238E27FC236}">
                  <a16:creationId xmlns:a16="http://schemas.microsoft.com/office/drawing/2014/main" id="{4F6B1C21-19FB-ED1A-ACD8-93D10E0C3533}"/>
                </a:ext>
              </a:extLst>
            </p:cNvPr>
            <p:cNvSpPr/>
            <p:nvPr/>
          </p:nvSpPr>
          <p:spPr>
            <a:xfrm>
              <a:off x="8056617" y="3297244"/>
              <a:ext cx="1859156" cy="2612044"/>
            </a:xfrm>
            <a:prstGeom prst="roundRect">
              <a:avLst>
                <a:gd name="adj" fmla="val 6247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Circle">
              <a:extLst>
                <a:ext uri="{FF2B5EF4-FFF2-40B4-BE49-F238E27FC236}">
                  <a16:creationId xmlns:a16="http://schemas.microsoft.com/office/drawing/2014/main" id="{B27C28AD-E1C8-A859-6105-A291BD4EE756}"/>
                </a:ext>
              </a:extLst>
            </p:cNvPr>
            <p:cNvSpPr/>
            <p:nvPr/>
          </p:nvSpPr>
          <p:spPr>
            <a:xfrm>
              <a:off x="8179944" y="3120724"/>
              <a:ext cx="322377" cy="347627"/>
            </a:xfrm>
            <a:prstGeom prst="ellipse">
              <a:avLst/>
            </a:pr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Graphic 274">
              <a:extLst>
                <a:ext uri="{FF2B5EF4-FFF2-40B4-BE49-F238E27FC236}">
                  <a16:creationId xmlns:a16="http://schemas.microsoft.com/office/drawing/2014/main" id="{F81C50A5-4BCC-6CAE-B164-64205FE1B9F2}"/>
                </a:ext>
              </a:extLst>
            </p:cNvPr>
            <p:cNvSpPr/>
            <p:nvPr/>
          </p:nvSpPr>
          <p:spPr>
            <a:xfrm rot="10800000">
              <a:off x="8281068" y="3243889"/>
              <a:ext cx="120130" cy="69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10759" y="21600"/>
                  </a:moveTo>
                  <a:cubicBezTo>
                    <a:pt x="10540" y="21600"/>
                    <a:pt x="10329" y="21437"/>
                    <a:pt x="10174" y="21148"/>
                  </a:cubicBezTo>
                  <a:lnTo>
                    <a:pt x="242" y="2634"/>
                  </a:lnTo>
                  <a:cubicBezTo>
                    <a:pt x="-81" y="2031"/>
                    <a:pt x="-81" y="1054"/>
                    <a:pt x="242" y="452"/>
                  </a:cubicBezTo>
                  <a:cubicBezTo>
                    <a:pt x="398" y="163"/>
                    <a:pt x="608" y="0"/>
                    <a:pt x="827" y="0"/>
                  </a:cubicBezTo>
                  <a:lnTo>
                    <a:pt x="20691" y="0"/>
                  </a:lnTo>
                  <a:cubicBezTo>
                    <a:pt x="21149" y="0"/>
                    <a:pt x="21519" y="691"/>
                    <a:pt x="21519" y="1543"/>
                  </a:cubicBezTo>
                  <a:cubicBezTo>
                    <a:pt x="21519" y="1952"/>
                    <a:pt x="21432" y="2344"/>
                    <a:pt x="21277" y="2634"/>
                  </a:cubicBezTo>
                  <a:lnTo>
                    <a:pt x="11345" y="21148"/>
                  </a:lnTo>
                  <a:cubicBezTo>
                    <a:pt x="11189" y="21437"/>
                    <a:pt x="10979" y="21600"/>
                    <a:pt x="1075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Rounded Rectangle">
              <a:extLst>
                <a:ext uri="{FF2B5EF4-FFF2-40B4-BE49-F238E27FC236}">
                  <a16:creationId xmlns:a16="http://schemas.microsoft.com/office/drawing/2014/main" id="{364B4985-1562-DAB8-3E26-99FD71A6D0A7}"/>
                </a:ext>
              </a:extLst>
            </p:cNvPr>
            <p:cNvSpPr/>
            <p:nvPr/>
          </p:nvSpPr>
          <p:spPr>
            <a:xfrm>
              <a:off x="9982351" y="3297244"/>
              <a:ext cx="1859156" cy="2612044"/>
            </a:xfrm>
            <a:prstGeom prst="roundRect">
              <a:avLst>
                <a:gd name="adj" fmla="val 6247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83752A54-3416-9C0E-401B-B34541787595}"/>
                </a:ext>
              </a:extLst>
            </p:cNvPr>
            <p:cNvSpPr/>
            <p:nvPr/>
          </p:nvSpPr>
          <p:spPr>
            <a:xfrm>
              <a:off x="10105678" y="3120724"/>
              <a:ext cx="322377" cy="347627"/>
            </a:xfrm>
            <a:prstGeom prst="ellipse">
              <a:avLst/>
            </a:pr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Graphic 274">
              <a:extLst>
                <a:ext uri="{FF2B5EF4-FFF2-40B4-BE49-F238E27FC236}">
                  <a16:creationId xmlns:a16="http://schemas.microsoft.com/office/drawing/2014/main" id="{38CC9C4A-201C-553E-97CF-1FA5E53388A4}"/>
                </a:ext>
              </a:extLst>
            </p:cNvPr>
            <p:cNvSpPr/>
            <p:nvPr/>
          </p:nvSpPr>
          <p:spPr>
            <a:xfrm rot="10800000">
              <a:off x="10206802" y="3243889"/>
              <a:ext cx="120130" cy="69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10759" y="21600"/>
                  </a:moveTo>
                  <a:cubicBezTo>
                    <a:pt x="10540" y="21600"/>
                    <a:pt x="10329" y="21437"/>
                    <a:pt x="10174" y="21148"/>
                  </a:cubicBezTo>
                  <a:lnTo>
                    <a:pt x="242" y="2634"/>
                  </a:lnTo>
                  <a:cubicBezTo>
                    <a:pt x="-81" y="2031"/>
                    <a:pt x="-81" y="1054"/>
                    <a:pt x="242" y="452"/>
                  </a:cubicBezTo>
                  <a:cubicBezTo>
                    <a:pt x="398" y="163"/>
                    <a:pt x="608" y="0"/>
                    <a:pt x="827" y="0"/>
                  </a:cubicBezTo>
                  <a:lnTo>
                    <a:pt x="20691" y="0"/>
                  </a:lnTo>
                  <a:cubicBezTo>
                    <a:pt x="21149" y="0"/>
                    <a:pt x="21519" y="691"/>
                    <a:pt x="21519" y="1543"/>
                  </a:cubicBezTo>
                  <a:cubicBezTo>
                    <a:pt x="21519" y="1952"/>
                    <a:pt x="21432" y="2344"/>
                    <a:pt x="21277" y="2634"/>
                  </a:cubicBezTo>
                  <a:lnTo>
                    <a:pt x="11345" y="21148"/>
                  </a:lnTo>
                  <a:cubicBezTo>
                    <a:pt x="11189" y="21437"/>
                    <a:pt x="10979" y="21600"/>
                    <a:pt x="1075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3EED729-E5AA-BB41-B81C-50BFC8CF1B38}"/>
                </a:ext>
              </a:extLst>
            </p:cNvPr>
            <p:cNvSpPr txBox="1"/>
            <p:nvPr/>
          </p:nvSpPr>
          <p:spPr>
            <a:xfrm>
              <a:off x="457094" y="3811669"/>
              <a:ext cx="168307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1219170">
                <a:spcBef>
                  <a:spcPts val="600"/>
                </a:spcBef>
                <a:defRPr/>
              </a:pPr>
              <a:r>
                <a:rPr lang="en-U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Analysis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4C99FE4-A42B-E8F6-8A99-6CEF3D3146F9}"/>
                </a:ext>
              </a:extLst>
            </p:cNvPr>
            <p:cNvSpPr txBox="1"/>
            <p:nvPr/>
          </p:nvSpPr>
          <p:spPr>
            <a:xfrm>
              <a:off x="2368645" y="3819353"/>
              <a:ext cx="168307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1219170">
                <a:spcBef>
                  <a:spcPts val="600"/>
                </a:spcBef>
                <a:defRPr/>
              </a:pPr>
              <a:r>
                <a:rPr lang="en-U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Requirement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A09A88D-C3A5-15A9-CD79-8B3006B681E7}"/>
                </a:ext>
              </a:extLst>
            </p:cNvPr>
            <p:cNvSpPr txBox="1"/>
            <p:nvPr/>
          </p:nvSpPr>
          <p:spPr>
            <a:xfrm>
              <a:off x="4288457" y="3803985"/>
              <a:ext cx="1920706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1219170">
                <a:spcBef>
                  <a:spcPts val="600"/>
                </a:spcBef>
                <a:defRPr/>
              </a:pPr>
              <a:r>
                <a:rPr lang="en-U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Design &amp; Development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CF0240B-F58C-B616-887C-431856495D8C}"/>
                </a:ext>
              </a:extLst>
            </p:cNvPr>
            <p:cNvSpPr txBox="1"/>
            <p:nvPr/>
          </p:nvSpPr>
          <p:spPr>
            <a:xfrm>
              <a:off x="6232215" y="3827037"/>
              <a:ext cx="168307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1219170">
                <a:spcBef>
                  <a:spcPts val="600"/>
                </a:spcBef>
                <a:defRPr/>
              </a:pPr>
              <a:r>
                <a:rPr lang="en-U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Build 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2385B3F-076F-D685-9C8A-F12D3A43FA73}"/>
                </a:ext>
              </a:extLst>
            </p:cNvPr>
            <p:cNvSpPr txBox="1"/>
            <p:nvPr/>
          </p:nvSpPr>
          <p:spPr>
            <a:xfrm>
              <a:off x="8144660" y="3819353"/>
              <a:ext cx="168307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1219170">
                <a:spcBef>
                  <a:spcPts val="600"/>
                </a:spcBef>
                <a:defRPr/>
              </a:pPr>
              <a:r>
                <a:rPr lang="en-U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75C7E2F-CACE-ECE5-F47C-D685CC117176}"/>
                </a:ext>
              </a:extLst>
            </p:cNvPr>
            <p:cNvSpPr txBox="1"/>
            <p:nvPr/>
          </p:nvSpPr>
          <p:spPr>
            <a:xfrm>
              <a:off x="10070394" y="3827037"/>
              <a:ext cx="168307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1219170">
                <a:spcBef>
                  <a:spcPts val="600"/>
                </a:spcBef>
                <a:defRPr/>
              </a:pPr>
              <a:r>
                <a:rPr lang="en-U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Deploy 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AAE77DB-66EB-A992-8001-A25BD57FC60A}"/>
              </a:ext>
            </a:extLst>
          </p:cNvPr>
          <p:cNvSpPr txBox="1"/>
          <p:nvPr/>
        </p:nvSpPr>
        <p:spPr>
          <a:xfrm>
            <a:off x="314732" y="4013366"/>
            <a:ext cx="1859156" cy="14003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74320" indent="-182880" defTabSz="1219170">
              <a:buFont typeface="Wingdings" panose="05000000000000000000" pitchFamily="2" charset="2"/>
              <a:buChar char="ü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Clarifies objectives</a:t>
            </a:r>
          </a:p>
          <a:p>
            <a:pPr marL="274320" indent="-182880" defTabSz="1219170">
              <a:buFont typeface="Wingdings" panose="05000000000000000000" pitchFamily="2" charset="2"/>
              <a:buChar char="ü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Define project scope, budget, and timeline</a:t>
            </a:r>
          </a:p>
          <a:p>
            <a:pPr marL="274320" indent="-182880" defTabSz="1219170">
              <a:buFont typeface="Wingdings" panose="05000000000000000000" pitchFamily="2" charset="2"/>
              <a:buChar char="ü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Aligns stakeholders' expectations</a:t>
            </a:r>
          </a:p>
          <a:p>
            <a:pPr marL="274320" indent="-182880" defTabSz="1219170">
              <a:buFont typeface="Wingdings" panose="05000000000000000000" pitchFamily="2" charset="2"/>
              <a:buChar char="§"/>
              <a:defRPr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Risk assessment </a:t>
            </a:r>
          </a:p>
          <a:p>
            <a:pPr marL="274320" indent="-182880" defTabSz="1219170">
              <a:buFont typeface="Wingdings" panose="05000000000000000000" pitchFamily="2" charset="2"/>
              <a:buChar char="§"/>
              <a:defRPr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Project schedule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213A88-83AA-384B-57C5-6F9C34722F94}"/>
              </a:ext>
            </a:extLst>
          </p:cNvPr>
          <p:cNvSpPr txBox="1"/>
          <p:nvPr/>
        </p:nvSpPr>
        <p:spPr>
          <a:xfrm>
            <a:off x="2219084" y="4066009"/>
            <a:ext cx="1859156" cy="12003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74320" indent="-182880" defTabSz="1219170">
              <a:buFont typeface="Wingdings" panose="05000000000000000000" pitchFamily="2" charset="2"/>
              <a:buChar char="§"/>
              <a:defRPr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Scope &amp; Timeline</a:t>
            </a:r>
          </a:p>
          <a:p>
            <a:pPr marL="274320" indent="-182880" defTabSz="1219170">
              <a:buFont typeface="Wingdings" panose="05000000000000000000" pitchFamily="2" charset="2"/>
              <a:buChar char="§"/>
              <a:defRPr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Stakeholder Req.</a:t>
            </a:r>
          </a:p>
          <a:p>
            <a:pPr marL="274320" indent="-182880" defTabSz="1219170">
              <a:buFont typeface="Wingdings" panose="05000000000000000000" pitchFamily="2" charset="2"/>
              <a:buChar char="§"/>
              <a:defRPr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Business Req.</a:t>
            </a:r>
          </a:p>
          <a:p>
            <a:pPr marL="274320" indent="-182880" defTabSz="1219170">
              <a:buFont typeface="Wingdings" panose="05000000000000000000" pitchFamily="2" charset="2"/>
              <a:buChar char="§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Functional Req</a:t>
            </a:r>
          </a:p>
          <a:p>
            <a:pPr marL="274320" indent="-182880" defTabSz="1219170">
              <a:buFont typeface="Wingdings" panose="05000000000000000000" pitchFamily="2" charset="2"/>
              <a:buChar char="§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Non-functional requirements</a:t>
            </a: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34D7FB2F-32E3-C699-17FB-9BC08456C623}"/>
              </a:ext>
            </a:extLst>
          </p:cNvPr>
          <p:cNvSpPr txBox="1"/>
          <p:nvPr/>
        </p:nvSpPr>
        <p:spPr>
          <a:xfrm>
            <a:off x="4207960" y="4080773"/>
            <a:ext cx="1859156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74320" indent="-182880" defTabSz="1219170">
              <a:buFont typeface="Wingdings" panose="05000000000000000000" pitchFamily="2" charset="2"/>
              <a:buChar char="§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TBD</a:t>
            </a: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03EEBFFC-BDF0-5140-3435-FBB25C8F0896}"/>
              </a:ext>
            </a:extLst>
          </p:cNvPr>
          <p:cNvSpPr txBox="1"/>
          <p:nvPr/>
        </p:nvSpPr>
        <p:spPr>
          <a:xfrm>
            <a:off x="6096944" y="4064125"/>
            <a:ext cx="1859156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74320" indent="-182880" defTabSz="1219170">
              <a:buFont typeface="Wingdings" panose="05000000000000000000" pitchFamily="2" charset="2"/>
              <a:buChar char="§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TBD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59032B70-E00F-9D55-2250-57A07A4FEFA7}"/>
              </a:ext>
            </a:extLst>
          </p:cNvPr>
          <p:cNvSpPr txBox="1"/>
          <p:nvPr/>
        </p:nvSpPr>
        <p:spPr>
          <a:xfrm>
            <a:off x="8008980" y="4032109"/>
            <a:ext cx="1859156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74320" indent="-182880" defTabSz="1219170">
              <a:buFont typeface="Wingdings" panose="05000000000000000000" pitchFamily="2" charset="2"/>
              <a:buChar char="§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TBD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F1593D40-DC91-E802-52E7-D2C51AE2BD77}"/>
              </a:ext>
            </a:extLst>
          </p:cNvPr>
          <p:cNvSpPr txBox="1"/>
          <p:nvPr/>
        </p:nvSpPr>
        <p:spPr>
          <a:xfrm>
            <a:off x="9921016" y="4023145"/>
            <a:ext cx="1859156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74320" indent="-182880" defTabSz="1219170">
              <a:buFont typeface="Wingdings" panose="05000000000000000000" pitchFamily="2" charset="2"/>
              <a:buChar char="§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TBD</a:t>
            </a:r>
          </a:p>
        </p:txBody>
      </p:sp>
      <p:sp>
        <p:nvSpPr>
          <p:cNvPr id="2" name="Google Shape;585;p7">
            <a:extLst>
              <a:ext uri="{FF2B5EF4-FFF2-40B4-BE49-F238E27FC236}">
                <a16:creationId xmlns:a16="http://schemas.microsoft.com/office/drawing/2014/main" id="{BC8AAEED-EFF7-63D7-485D-9D5BF2802A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658612" y="6369837"/>
            <a:ext cx="36740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92160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>
          <a:extLst>
            <a:ext uri="{FF2B5EF4-FFF2-40B4-BE49-F238E27FC236}">
              <a16:creationId xmlns:a16="http://schemas.microsoft.com/office/drawing/2014/main" id="{5DB850CD-C9FD-908D-E8F0-AE8132553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9;p5">
            <a:extLst>
              <a:ext uri="{FF2B5EF4-FFF2-40B4-BE49-F238E27FC236}">
                <a16:creationId xmlns:a16="http://schemas.microsoft.com/office/drawing/2014/main" id="{006CF441-7E92-E4C3-A7DA-57ABA48A08B1}"/>
              </a:ext>
            </a:extLst>
          </p:cNvPr>
          <p:cNvSpPr/>
          <p:nvPr/>
        </p:nvSpPr>
        <p:spPr>
          <a:xfrm>
            <a:off x="14558" y="0"/>
            <a:ext cx="12208244" cy="6858000"/>
          </a:xfrm>
          <a:prstGeom prst="rect">
            <a:avLst/>
          </a:prstGeom>
          <a:solidFill>
            <a:srgbClr val="2B2D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8">
            <a:extLst>
              <a:ext uri="{FF2B5EF4-FFF2-40B4-BE49-F238E27FC236}">
                <a16:creationId xmlns:a16="http://schemas.microsoft.com/office/drawing/2014/main" id="{CC251B4A-C85A-7D49-44BB-B77E69F49E7E}"/>
              </a:ext>
            </a:extLst>
          </p:cNvPr>
          <p:cNvSpPr txBox="1"/>
          <p:nvPr/>
        </p:nvSpPr>
        <p:spPr>
          <a:xfrm>
            <a:off x="2374175" y="3201487"/>
            <a:ext cx="7443651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5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EB54E8-2251-F954-A09D-254EAB8A043A}"/>
              </a:ext>
            </a:extLst>
          </p:cNvPr>
          <p:cNvGrpSpPr/>
          <p:nvPr/>
        </p:nvGrpSpPr>
        <p:grpSpPr>
          <a:xfrm>
            <a:off x="5556000" y="1808261"/>
            <a:ext cx="1080000" cy="972000"/>
            <a:chOff x="5497527" y="1469789"/>
            <a:chExt cx="1629756" cy="14109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9A7F51-7BDC-DB13-209C-7ABD234899F0}"/>
                </a:ext>
              </a:extLst>
            </p:cNvPr>
            <p:cNvGrpSpPr/>
            <p:nvPr/>
          </p:nvGrpSpPr>
          <p:grpSpPr>
            <a:xfrm>
              <a:off x="5497527" y="1469789"/>
              <a:ext cx="1629756" cy="1410923"/>
              <a:chOff x="5559171" y="1520550"/>
              <a:chExt cx="1551119" cy="1342844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E4A2DDB9-912A-3F80-C229-21BF1556D071}"/>
                  </a:ext>
                </a:extLst>
              </p:cNvPr>
              <p:cNvSpPr/>
              <p:nvPr/>
            </p:nvSpPr>
            <p:spPr>
              <a:xfrm rot="2821549">
                <a:off x="5557669" y="1522052"/>
                <a:ext cx="1319532" cy="1316528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B370271-64A0-117B-8D37-FB622E8E08C6}"/>
                  </a:ext>
                </a:extLst>
              </p:cNvPr>
              <p:cNvSpPr/>
              <p:nvPr/>
            </p:nvSpPr>
            <p:spPr>
              <a:xfrm rot="2821549">
                <a:off x="5792259" y="1545363"/>
                <a:ext cx="1319533" cy="1316529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0760A4C-721F-86E2-A472-83BB8E91A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00109" y="1873644"/>
              <a:ext cx="698515" cy="589372"/>
            </a:xfrm>
            <a:prstGeom prst="rect">
              <a:avLst/>
            </a:prstGeom>
          </p:spPr>
        </p:pic>
      </p:grpSp>
      <p:sp>
        <p:nvSpPr>
          <p:cNvPr id="10" name="Google Shape;597;p7">
            <a:extLst>
              <a:ext uri="{FF2B5EF4-FFF2-40B4-BE49-F238E27FC236}">
                <a16:creationId xmlns:a16="http://schemas.microsoft.com/office/drawing/2014/main" id="{DB013522-F21F-2153-4C59-E1115E67209C}"/>
              </a:ext>
            </a:extLst>
          </p:cNvPr>
          <p:cNvSpPr txBox="1"/>
          <p:nvPr/>
        </p:nvSpPr>
        <p:spPr>
          <a:xfrm>
            <a:off x="4728000" y="3983493"/>
            <a:ext cx="2736000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Sabarinathan 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Executive Vice President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Sales &amp; Client Services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sabari@insursa.com</a:t>
            </a:r>
            <a:endParaRPr lang="en-US" sz="2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302;p4">
            <a:extLst>
              <a:ext uri="{FF2B5EF4-FFF2-40B4-BE49-F238E27FC236}">
                <a16:creationId xmlns:a16="http://schemas.microsoft.com/office/drawing/2014/main" id="{9BDB564C-1E3B-B2BF-6C4C-6EBDD262EC7A}"/>
              </a:ext>
            </a:extLst>
          </p:cNvPr>
          <p:cNvSpPr txBox="1"/>
          <p:nvPr/>
        </p:nvSpPr>
        <p:spPr>
          <a:xfrm>
            <a:off x="966740" y="5642136"/>
            <a:ext cx="2448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contactus@insursa.com</a:t>
            </a:r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7B6C3D6-35C5-20FC-4D76-8BB434B8234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14986" y="5636415"/>
            <a:ext cx="360000" cy="360000"/>
          </a:xfrm>
          <a:prstGeom prst="rect">
            <a:avLst/>
          </a:prstGeom>
        </p:spPr>
      </p:pic>
      <p:pic>
        <p:nvPicPr>
          <p:cNvPr id="19" name="Picture 1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CCF7D7B-F9D4-0078-93A9-F716F9CDE10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553958" y="6153817"/>
            <a:ext cx="432000" cy="432000"/>
          </a:xfrm>
          <a:prstGeom prst="rect">
            <a:avLst/>
          </a:prstGeom>
        </p:spPr>
      </p:pic>
      <p:pic>
        <p:nvPicPr>
          <p:cNvPr id="21" name="Picture 20" descr="A white logo with a black background&#10;&#10;Description automatically generated">
            <a:extLst>
              <a:ext uri="{FF2B5EF4-FFF2-40B4-BE49-F238E27FC236}">
                <a16:creationId xmlns:a16="http://schemas.microsoft.com/office/drawing/2014/main" id="{A1BF4E94-9CEB-05F7-2052-9A2DDF17A7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555" y="441933"/>
            <a:ext cx="3886057" cy="92706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3459E45-1089-9BBE-6B1A-5EC616F41E7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5270"/>
          <a:stretch/>
        </p:blipFill>
        <p:spPr>
          <a:xfrm>
            <a:off x="14558" y="-22034"/>
            <a:ext cx="4072700" cy="508511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D1D391-A7A9-7207-21FD-66E213F5292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25420"/>
          <a:stretch/>
        </p:blipFill>
        <p:spPr>
          <a:xfrm>
            <a:off x="7629271" y="1142209"/>
            <a:ext cx="4593531" cy="5746954"/>
          </a:xfrm>
          <a:prstGeom prst="rect">
            <a:avLst/>
          </a:prstGeom>
        </p:spPr>
      </p:pic>
      <p:sp>
        <p:nvSpPr>
          <p:cNvPr id="12" name="Google Shape;302;p4">
            <a:extLst>
              <a:ext uri="{FF2B5EF4-FFF2-40B4-BE49-F238E27FC236}">
                <a16:creationId xmlns:a16="http://schemas.microsoft.com/office/drawing/2014/main" id="{BB1A4AE7-DE05-078A-B538-1650154260F9}"/>
              </a:ext>
            </a:extLst>
          </p:cNvPr>
          <p:cNvSpPr txBox="1"/>
          <p:nvPr/>
        </p:nvSpPr>
        <p:spPr>
          <a:xfrm>
            <a:off x="1054464" y="6250068"/>
            <a:ext cx="45831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1800" b="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Texas - 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USA</a:t>
            </a:r>
            <a:r>
              <a:rPr lang="en-US" sz="1800" b="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| Dubai - 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UAE</a:t>
            </a:r>
            <a:r>
              <a:rPr lang="en-US" sz="1800" b="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| Chennai - </a:t>
            </a:r>
            <a:r>
              <a:rPr lang="en-US" sz="18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India</a:t>
            </a:r>
          </a:p>
        </p:txBody>
      </p:sp>
    </p:spTree>
    <p:extLst>
      <p:ext uri="{BB962C8B-B14F-4D97-AF65-F5344CB8AC3E}">
        <p14:creationId xmlns:p14="http://schemas.microsoft.com/office/powerpoint/2010/main" val="758378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>
          <a:extLst>
            <a:ext uri="{FF2B5EF4-FFF2-40B4-BE49-F238E27FC236}">
              <a16:creationId xmlns:a16="http://schemas.microsoft.com/office/drawing/2014/main" id="{A8EBE079-A734-EB4F-EB91-4BD594337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">
            <a:extLst>
              <a:ext uri="{FF2B5EF4-FFF2-40B4-BE49-F238E27FC236}">
                <a16:creationId xmlns:a16="http://schemas.microsoft.com/office/drawing/2014/main" id="{774CAD78-4A52-DAF2-A373-E4B2BDAAAA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843028" y="6346754"/>
            <a:ext cx="367408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" name="Picture 60" descr="A purple and blue logo&#10;&#10;Description automatically generated">
            <a:extLst>
              <a:ext uri="{FF2B5EF4-FFF2-40B4-BE49-F238E27FC236}">
                <a16:creationId xmlns:a16="http://schemas.microsoft.com/office/drawing/2014/main" id="{940E98FE-DD11-2FF7-2AE9-5E08CD762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400" y="171713"/>
            <a:ext cx="2880000" cy="1011160"/>
          </a:xfrm>
          <a:prstGeom prst="rect">
            <a:avLst/>
          </a:prstGeom>
        </p:spPr>
      </p:pic>
      <p:sp>
        <p:nvSpPr>
          <p:cNvPr id="22" name="Google Shape;587;p7">
            <a:extLst>
              <a:ext uri="{FF2B5EF4-FFF2-40B4-BE49-F238E27FC236}">
                <a16:creationId xmlns:a16="http://schemas.microsoft.com/office/drawing/2014/main" id="{C252C46A-445F-0ABD-3396-F96E842077D4}"/>
              </a:ext>
            </a:extLst>
          </p:cNvPr>
          <p:cNvSpPr/>
          <p:nvPr/>
        </p:nvSpPr>
        <p:spPr>
          <a:xfrm rot="10800000">
            <a:off x="0" y="6184228"/>
            <a:ext cx="1952448" cy="673772"/>
          </a:xfrm>
          <a:custGeom>
            <a:avLst/>
            <a:gdLst/>
            <a:ahLst/>
            <a:cxnLst/>
            <a:rect l="l" t="t" r="r" b="b"/>
            <a:pathLst>
              <a:path w="3499887" h="1207779" extrusionOk="0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solidFill>
            <a:srgbClr val="BC36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EAF076B4-478C-0F7F-F23C-11419226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635" name="Graphic 4">
            <a:extLst>
              <a:ext uri="{FF2B5EF4-FFF2-40B4-BE49-F238E27FC236}">
                <a16:creationId xmlns:a16="http://schemas.microsoft.com/office/drawing/2014/main" id="{8BDA60D9-63EB-0546-0302-65A405DA915F}"/>
              </a:ext>
            </a:extLst>
          </p:cNvPr>
          <p:cNvGrpSpPr>
            <a:grpSpLocks noChangeAspect="1"/>
          </p:cNvGrpSpPr>
          <p:nvPr/>
        </p:nvGrpSpPr>
        <p:grpSpPr>
          <a:xfrm>
            <a:off x="4902326" y="2590535"/>
            <a:ext cx="1181494" cy="2802890"/>
            <a:chOff x="2574651" y="2495241"/>
            <a:chExt cx="1309953" cy="3138718"/>
          </a:xfrm>
        </p:grpSpPr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28057C-837B-4A15-7DC3-66DEE75BB6B1}"/>
                </a:ext>
              </a:extLst>
            </p:cNvPr>
            <p:cNvSpPr/>
            <p:nvPr/>
          </p:nvSpPr>
          <p:spPr>
            <a:xfrm>
              <a:off x="2818719" y="3283148"/>
              <a:ext cx="512823" cy="854442"/>
            </a:xfrm>
            <a:custGeom>
              <a:avLst/>
              <a:gdLst>
                <a:gd name="connsiteX0" fmla="*/ 512824 w 512823"/>
                <a:gd name="connsiteY0" fmla="*/ 854443 h 854442"/>
                <a:gd name="connsiteX1" fmla="*/ 0 w 512823"/>
                <a:gd name="connsiteY1" fmla="*/ 832615 h 854442"/>
                <a:gd name="connsiteX2" fmla="*/ 8416 w 512823"/>
                <a:gd name="connsiteY2" fmla="*/ 779491 h 854442"/>
                <a:gd name="connsiteX3" fmla="*/ 58515 w 512823"/>
                <a:gd name="connsiteY3" fmla="*/ 618675 h 854442"/>
                <a:gd name="connsiteX4" fmla="*/ 12623 w 512823"/>
                <a:gd name="connsiteY4" fmla="*/ 330179 h 854442"/>
                <a:gd name="connsiteX5" fmla="*/ 6443 w 512823"/>
                <a:gd name="connsiteY5" fmla="*/ 156083 h 854442"/>
                <a:gd name="connsiteX6" fmla="*/ 167917 w 512823"/>
                <a:gd name="connsiteY6" fmla="*/ 95333 h 854442"/>
                <a:gd name="connsiteX7" fmla="*/ 180803 w 512823"/>
                <a:gd name="connsiteY7" fmla="*/ 88758 h 854442"/>
                <a:gd name="connsiteX8" fmla="*/ 186852 w 512823"/>
                <a:gd name="connsiteY8" fmla="*/ 24458 h 854442"/>
                <a:gd name="connsiteX9" fmla="*/ 186326 w 512823"/>
                <a:gd name="connsiteY9" fmla="*/ 5654 h 854442"/>
                <a:gd name="connsiteX10" fmla="*/ 193032 w 512823"/>
                <a:gd name="connsiteY10" fmla="*/ 0 h 854442"/>
                <a:gd name="connsiteX11" fmla="*/ 305196 w 512823"/>
                <a:gd name="connsiteY11" fmla="*/ 17226 h 854442"/>
                <a:gd name="connsiteX12" fmla="*/ 305853 w 512823"/>
                <a:gd name="connsiteY12" fmla="*/ 56411 h 854442"/>
                <a:gd name="connsiteX13" fmla="*/ 321633 w 512823"/>
                <a:gd name="connsiteY13" fmla="*/ 77187 h 854442"/>
                <a:gd name="connsiteX14" fmla="*/ 341619 w 512823"/>
                <a:gd name="connsiteY14" fmla="*/ 83104 h 854442"/>
                <a:gd name="connsiteX15" fmla="*/ 343197 w 512823"/>
                <a:gd name="connsiteY15" fmla="*/ 83498 h 854442"/>
                <a:gd name="connsiteX16" fmla="*/ 395663 w 512823"/>
                <a:gd name="connsiteY16" fmla="*/ 88363 h 854442"/>
                <a:gd name="connsiteX17" fmla="*/ 415782 w 512823"/>
                <a:gd name="connsiteY17" fmla="*/ 88626 h 854442"/>
                <a:gd name="connsiteX18" fmla="*/ 473639 w 512823"/>
                <a:gd name="connsiteY18" fmla="*/ 215780 h 854442"/>
                <a:gd name="connsiteX19" fmla="*/ 490338 w 512823"/>
                <a:gd name="connsiteY19" fmla="*/ 276925 h 854442"/>
                <a:gd name="connsiteX20" fmla="*/ 512824 w 512823"/>
                <a:gd name="connsiteY20" fmla="*/ 785146 h 854442"/>
                <a:gd name="connsiteX21" fmla="*/ 512824 w 512823"/>
                <a:gd name="connsiteY21" fmla="*/ 854180 h 85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12823" h="854442">
                  <a:moveTo>
                    <a:pt x="512824" y="854443"/>
                  </a:moveTo>
                  <a:lnTo>
                    <a:pt x="0" y="832615"/>
                  </a:lnTo>
                  <a:cubicBezTo>
                    <a:pt x="1446" y="814206"/>
                    <a:pt x="4339" y="796586"/>
                    <a:pt x="8416" y="779491"/>
                  </a:cubicBezTo>
                  <a:cubicBezTo>
                    <a:pt x="20907" y="724659"/>
                    <a:pt x="43261" y="674691"/>
                    <a:pt x="58515" y="618675"/>
                  </a:cubicBezTo>
                  <a:cubicBezTo>
                    <a:pt x="78370" y="545171"/>
                    <a:pt x="33925" y="399871"/>
                    <a:pt x="12623" y="330179"/>
                  </a:cubicBezTo>
                  <a:cubicBezTo>
                    <a:pt x="-8679" y="260357"/>
                    <a:pt x="6443" y="156083"/>
                    <a:pt x="6443" y="156083"/>
                  </a:cubicBezTo>
                  <a:cubicBezTo>
                    <a:pt x="23406" y="135964"/>
                    <a:pt x="130047" y="109797"/>
                    <a:pt x="167917" y="95333"/>
                  </a:cubicBezTo>
                  <a:cubicBezTo>
                    <a:pt x="174886" y="92703"/>
                    <a:pt x="179357" y="90467"/>
                    <a:pt x="180803" y="88758"/>
                  </a:cubicBezTo>
                  <a:cubicBezTo>
                    <a:pt x="186983" y="81263"/>
                    <a:pt x="187378" y="46549"/>
                    <a:pt x="186852" y="24458"/>
                  </a:cubicBezTo>
                  <a:cubicBezTo>
                    <a:pt x="186852" y="13544"/>
                    <a:pt x="186326" y="5654"/>
                    <a:pt x="186326" y="5654"/>
                  </a:cubicBezTo>
                  <a:lnTo>
                    <a:pt x="193032" y="0"/>
                  </a:lnTo>
                  <a:lnTo>
                    <a:pt x="305196" y="17226"/>
                  </a:lnTo>
                  <a:cubicBezTo>
                    <a:pt x="305196" y="17226"/>
                    <a:pt x="300857" y="38659"/>
                    <a:pt x="305853" y="56411"/>
                  </a:cubicBezTo>
                  <a:cubicBezTo>
                    <a:pt x="308352" y="65221"/>
                    <a:pt x="312954" y="73110"/>
                    <a:pt x="321633" y="77187"/>
                  </a:cubicBezTo>
                  <a:cubicBezTo>
                    <a:pt x="326892" y="79685"/>
                    <a:pt x="333861" y="81657"/>
                    <a:pt x="341619" y="83104"/>
                  </a:cubicBezTo>
                  <a:cubicBezTo>
                    <a:pt x="342014" y="83367"/>
                    <a:pt x="342671" y="83367"/>
                    <a:pt x="343197" y="83498"/>
                  </a:cubicBezTo>
                  <a:cubicBezTo>
                    <a:pt x="360292" y="86786"/>
                    <a:pt x="380804" y="87838"/>
                    <a:pt x="395663" y="88363"/>
                  </a:cubicBezTo>
                  <a:cubicBezTo>
                    <a:pt x="407498" y="88758"/>
                    <a:pt x="415782" y="88626"/>
                    <a:pt x="415782" y="88626"/>
                  </a:cubicBezTo>
                  <a:cubicBezTo>
                    <a:pt x="415782" y="88626"/>
                    <a:pt x="447998" y="137673"/>
                    <a:pt x="473639" y="215780"/>
                  </a:cubicBezTo>
                  <a:cubicBezTo>
                    <a:pt x="479819" y="234584"/>
                    <a:pt x="485605" y="255097"/>
                    <a:pt x="490338" y="276925"/>
                  </a:cubicBezTo>
                  <a:cubicBezTo>
                    <a:pt x="509273" y="362790"/>
                    <a:pt x="512429" y="651417"/>
                    <a:pt x="512824" y="785146"/>
                  </a:cubicBezTo>
                  <a:cubicBezTo>
                    <a:pt x="512824" y="827487"/>
                    <a:pt x="512824" y="854180"/>
                    <a:pt x="512824" y="854180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6F443201-AFC0-46FE-17F3-54477D5A81BA}"/>
                </a:ext>
              </a:extLst>
            </p:cNvPr>
            <p:cNvSpPr/>
            <p:nvPr/>
          </p:nvSpPr>
          <p:spPr>
            <a:xfrm>
              <a:off x="2888542" y="5312681"/>
              <a:ext cx="199420" cy="321278"/>
            </a:xfrm>
            <a:custGeom>
              <a:avLst/>
              <a:gdLst>
                <a:gd name="connsiteX0" fmla="*/ 192901 w 199420"/>
                <a:gd name="connsiteY0" fmla="*/ 316436 h 321278"/>
                <a:gd name="connsiteX1" fmla="*/ 24195 w 199420"/>
                <a:gd name="connsiteY1" fmla="*/ 306443 h 321278"/>
                <a:gd name="connsiteX2" fmla="*/ 19329 w 199420"/>
                <a:gd name="connsiteY2" fmla="*/ 276068 h 321278"/>
                <a:gd name="connsiteX3" fmla="*/ 18935 w 199420"/>
                <a:gd name="connsiteY3" fmla="*/ 273701 h 321278"/>
                <a:gd name="connsiteX4" fmla="*/ 0 w 199420"/>
                <a:gd name="connsiteY4" fmla="*/ 26100 h 321278"/>
                <a:gd name="connsiteX5" fmla="*/ 109271 w 199420"/>
                <a:gd name="connsiteY5" fmla="*/ 16500 h 321278"/>
                <a:gd name="connsiteX6" fmla="*/ 106904 w 199420"/>
                <a:gd name="connsiteY6" fmla="*/ 275148 h 321278"/>
                <a:gd name="connsiteX7" fmla="*/ 111901 w 199420"/>
                <a:gd name="connsiteY7" fmla="*/ 277514 h 321278"/>
                <a:gd name="connsiteX8" fmla="*/ 190271 w 199420"/>
                <a:gd name="connsiteY8" fmla="*/ 299737 h 321278"/>
                <a:gd name="connsiteX9" fmla="*/ 192769 w 199420"/>
                <a:gd name="connsiteY9" fmla="*/ 316436 h 32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420" h="321278">
                  <a:moveTo>
                    <a:pt x="192901" y="316436"/>
                  </a:moveTo>
                  <a:cubicBezTo>
                    <a:pt x="176464" y="327745"/>
                    <a:pt x="25641" y="317094"/>
                    <a:pt x="24195" y="306443"/>
                  </a:cubicBezTo>
                  <a:cubicBezTo>
                    <a:pt x="22748" y="295266"/>
                    <a:pt x="20644" y="285141"/>
                    <a:pt x="19329" y="276068"/>
                  </a:cubicBezTo>
                  <a:cubicBezTo>
                    <a:pt x="19329" y="275148"/>
                    <a:pt x="18935" y="274490"/>
                    <a:pt x="18935" y="273701"/>
                  </a:cubicBezTo>
                  <a:cubicBezTo>
                    <a:pt x="18935" y="199934"/>
                    <a:pt x="0" y="26100"/>
                    <a:pt x="0" y="26100"/>
                  </a:cubicBezTo>
                  <a:cubicBezTo>
                    <a:pt x="0" y="26100"/>
                    <a:pt x="79027" y="-25578"/>
                    <a:pt x="109271" y="16500"/>
                  </a:cubicBezTo>
                  <a:cubicBezTo>
                    <a:pt x="109271" y="16500"/>
                    <a:pt x="70875" y="257659"/>
                    <a:pt x="106904" y="275148"/>
                  </a:cubicBezTo>
                  <a:cubicBezTo>
                    <a:pt x="108350" y="275937"/>
                    <a:pt x="109928" y="276594"/>
                    <a:pt x="111901" y="277514"/>
                  </a:cubicBezTo>
                  <a:cubicBezTo>
                    <a:pt x="131230" y="286061"/>
                    <a:pt x="170678" y="299079"/>
                    <a:pt x="190271" y="299737"/>
                  </a:cubicBezTo>
                  <a:cubicBezTo>
                    <a:pt x="190271" y="299737"/>
                    <a:pt x="209074" y="304996"/>
                    <a:pt x="192769" y="316436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CACBF978-D385-0F1C-76E8-AB93916FB768}"/>
                </a:ext>
              </a:extLst>
            </p:cNvPr>
            <p:cNvSpPr/>
            <p:nvPr/>
          </p:nvSpPr>
          <p:spPr>
            <a:xfrm>
              <a:off x="2907477" y="5586382"/>
              <a:ext cx="180616" cy="47577"/>
            </a:xfrm>
            <a:custGeom>
              <a:avLst/>
              <a:gdLst>
                <a:gd name="connsiteX0" fmla="*/ 173966 w 180616"/>
                <a:gd name="connsiteY0" fmla="*/ 42735 h 47577"/>
                <a:gd name="connsiteX1" fmla="*/ 5260 w 180616"/>
                <a:gd name="connsiteY1" fmla="*/ 32742 h 47577"/>
                <a:gd name="connsiteX2" fmla="*/ 394 w 180616"/>
                <a:gd name="connsiteY2" fmla="*/ 2367 h 47577"/>
                <a:gd name="connsiteX3" fmla="*/ 0 w 180616"/>
                <a:gd name="connsiteY3" fmla="*/ 0 h 47577"/>
                <a:gd name="connsiteX4" fmla="*/ 93097 w 180616"/>
                <a:gd name="connsiteY4" fmla="*/ 3813 h 47577"/>
                <a:gd name="connsiteX5" fmla="*/ 171467 w 180616"/>
                <a:gd name="connsiteY5" fmla="*/ 26036 h 47577"/>
                <a:gd name="connsiteX6" fmla="*/ 173966 w 180616"/>
                <a:gd name="connsiteY6" fmla="*/ 42735 h 4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616" h="47577">
                  <a:moveTo>
                    <a:pt x="173966" y="42735"/>
                  </a:moveTo>
                  <a:cubicBezTo>
                    <a:pt x="157529" y="54044"/>
                    <a:pt x="6706" y="43393"/>
                    <a:pt x="5260" y="32742"/>
                  </a:cubicBezTo>
                  <a:cubicBezTo>
                    <a:pt x="3813" y="21565"/>
                    <a:pt x="1709" y="11440"/>
                    <a:pt x="394" y="2367"/>
                  </a:cubicBezTo>
                  <a:cubicBezTo>
                    <a:pt x="394" y="1447"/>
                    <a:pt x="131" y="789"/>
                    <a:pt x="0" y="0"/>
                  </a:cubicBezTo>
                  <a:cubicBezTo>
                    <a:pt x="19592" y="3945"/>
                    <a:pt x="53518" y="8547"/>
                    <a:pt x="93097" y="3813"/>
                  </a:cubicBezTo>
                  <a:cubicBezTo>
                    <a:pt x="112427" y="12360"/>
                    <a:pt x="151875" y="25378"/>
                    <a:pt x="171467" y="26036"/>
                  </a:cubicBezTo>
                  <a:cubicBezTo>
                    <a:pt x="171467" y="26036"/>
                    <a:pt x="190271" y="31295"/>
                    <a:pt x="173966" y="42735"/>
                  </a:cubicBezTo>
                  <a:close/>
                </a:path>
              </a:pathLst>
            </a:custGeom>
            <a:solidFill>
              <a:schemeClr val="accent6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A95F7A29-3BED-D0D2-E8CF-C846AFBBD495}"/>
                </a:ext>
              </a:extLst>
            </p:cNvPr>
            <p:cNvSpPr/>
            <p:nvPr/>
          </p:nvSpPr>
          <p:spPr>
            <a:xfrm>
              <a:off x="3166126" y="5139700"/>
              <a:ext cx="207100" cy="400133"/>
            </a:xfrm>
            <a:custGeom>
              <a:avLst/>
              <a:gdLst>
                <a:gd name="connsiteX0" fmla="*/ 134779 w 207100"/>
                <a:gd name="connsiteY0" fmla="*/ 400002 h 400133"/>
                <a:gd name="connsiteX1" fmla="*/ 130 w 207100"/>
                <a:gd name="connsiteY1" fmla="*/ 297832 h 400133"/>
                <a:gd name="connsiteX2" fmla="*/ 13016 w 207100"/>
                <a:gd name="connsiteY2" fmla="*/ 269955 h 400133"/>
                <a:gd name="connsiteX3" fmla="*/ 14068 w 207100"/>
                <a:gd name="connsiteY3" fmla="*/ 267852 h 400133"/>
                <a:gd name="connsiteX4" fmla="*/ 103878 w 207100"/>
                <a:gd name="connsiteY4" fmla="*/ 0 h 400133"/>
                <a:gd name="connsiteX5" fmla="*/ 207100 w 207100"/>
                <a:gd name="connsiteY5" fmla="*/ 59172 h 400133"/>
                <a:gd name="connsiteX6" fmla="*/ 86389 w 207100"/>
                <a:gd name="connsiteY6" fmla="*/ 318082 h 400133"/>
                <a:gd name="connsiteX7" fmla="*/ 89282 w 207100"/>
                <a:gd name="connsiteY7" fmla="*/ 322816 h 400133"/>
                <a:gd name="connsiteX8" fmla="*/ 142011 w 207100"/>
                <a:gd name="connsiteY8" fmla="*/ 384880 h 400133"/>
                <a:gd name="connsiteX9" fmla="*/ 134779 w 207100"/>
                <a:gd name="connsiteY9" fmla="*/ 400134 h 40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7100" h="400133">
                  <a:moveTo>
                    <a:pt x="134779" y="400002"/>
                  </a:moveTo>
                  <a:cubicBezTo>
                    <a:pt x="114792" y="400265"/>
                    <a:pt x="-4473" y="307431"/>
                    <a:pt x="130" y="297832"/>
                  </a:cubicBezTo>
                  <a:cubicBezTo>
                    <a:pt x="5126" y="287707"/>
                    <a:pt x="9071" y="278108"/>
                    <a:pt x="13016" y="269955"/>
                  </a:cubicBezTo>
                  <a:cubicBezTo>
                    <a:pt x="13411" y="269167"/>
                    <a:pt x="13542" y="268378"/>
                    <a:pt x="14068" y="267852"/>
                  </a:cubicBezTo>
                  <a:cubicBezTo>
                    <a:pt x="55094" y="206576"/>
                    <a:pt x="103878" y="0"/>
                    <a:pt x="103878" y="0"/>
                  </a:cubicBezTo>
                  <a:cubicBezTo>
                    <a:pt x="103878" y="0"/>
                    <a:pt x="205391" y="7495"/>
                    <a:pt x="207100" y="59172"/>
                  </a:cubicBezTo>
                  <a:cubicBezTo>
                    <a:pt x="207100" y="59172"/>
                    <a:pt x="66008" y="283368"/>
                    <a:pt x="86389" y="318082"/>
                  </a:cubicBezTo>
                  <a:cubicBezTo>
                    <a:pt x="87178" y="319528"/>
                    <a:pt x="88099" y="320975"/>
                    <a:pt x="89282" y="322816"/>
                  </a:cubicBezTo>
                  <a:cubicBezTo>
                    <a:pt x="100591" y="340699"/>
                    <a:pt x="126100" y="373441"/>
                    <a:pt x="142011" y="384880"/>
                  </a:cubicBezTo>
                  <a:cubicBezTo>
                    <a:pt x="142011" y="384880"/>
                    <a:pt x="154766" y="399739"/>
                    <a:pt x="134779" y="400134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7A969C64-B094-8A5E-6EED-CA841225EE40}"/>
                </a:ext>
              </a:extLst>
            </p:cNvPr>
            <p:cNvSpPr/>
            <p:nvPr/>
          </p:nvSpPr>
          <p:spPr>
            <a:xfrm>
              <a:off x="3166126" y="5407552"/>
              <a:ext cx="146020" cy="132282"/>
            </a:xfrm>
            <a:custGeom>
              <a:avLst/>
              <a:gdLst>
                <a:gd name="connsiteX0" fmla="*/ 134779 w 146020"/>
                <a:gd name="connsiteY0" fmla="*/ 132151 h 132282"/>
                <a:gd name="connsiteX1" fmla="*/ 130 w 146020"/>
                <a:gd name="connsiteY1" fmla="*/ 29980 h 132282"/>
                <a:gd name="connsiteX2" fmla="*/ 13016 w 146020"/>
                <a:gd name="connsiteY2" fmla="*/ 2104 h 132282"/>
                <a:gd name="connsiteX3" fmla="*/ 14068 w 146020"/>
                <a:gd name="connsiteY3" fmla="*/ 0 h 132282"/>
                <a:gd name="connsiteX4" fmla="*/ 89282 w 146020"/>
                <a:gd name="connsiteY4" fmla="*/ 54964 h 132282"/>
                <a:gd name="connsiteX5" fmla="*/ 142011 w 146020"/>
                <a:gd name="connsiteY5" fmla="*/ 117029 h 132282"/>
                <a:gd name="connsiteX6" fmla="*/ 134779 w 146020"/>
                <a:gd name="connsiteY6" fmla="*/ 132282 h 132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20" h="132282">
                  <a:moveTo>
                    <a:pt x="134779" y="132151"/>
                  </a:moveTo>
                  <a:cubicBezTo>
                    <a:pt x="114792" y="132414"/>
                    <a:pt x="-4473" y="39580"/>
                    <a:pt x="130" y="29980"/>
                  </a:cubicBezTo>
                  <a:cubicBezTo>
                    <a:pt x="5126" y="19856"/>
                    <a:pt x="9071" y="10256"/>
                    <a:pt x="13016" y="2104"/>
                  </a:cubicBezTo>
                  <a:cubicBezTo>
                    <a:pt x="13411" y="1315"/>
                    <a:pt x="13674" y="658"/>
                    <a:pt x="14068" y="0"/>
                  </a:cubicBezTo>
                  <a:cubicBezTo>
                    <a:pt x="28138" y="14201"/>
                    <a:pt x="53779" y="36818"/>
                    <a:pt x="89282" y="54964"/>
                  </a:cubicBezTo>
                  <a:cubicBezTo>
                    <a:pt x="100591" y="72847"/>
                    <a:pt x="126100" y="105589"/>
                    <a:pt x="142011" y="117029"/>
                  </a:cubicBezTo>
                  <a:cubicBezTo>
                    <a:pt x="142011" y="117029"/>
                    <a:pt x="154766" y="131888"/>
                    <a:pt x="134779" y="132282"/>
                  </a:cubicBezTo>
                  <a:close/>
                </a:path>
              </a:pathLst>
            </a:custGeom>
            <a:solidFill>
              <a:schemeClr val="accent6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DA1A46F-5CF8-33D5-2954-DD6D2B7B053C}"/>
                </a:ext>
              </a:extLst>
            </p:cNvPr>
            <p:cNvSpPr/>
            <p:nvPr/>
          </p:nvSpPr>
          <p:spPr>
            <a:xfrm>
              <a:off x="2804332" y="4024112"/>
              <a:ext cx="790665" cy="1487416"/>
            </a:xfrm>
            <a:custGeom>
              <a:avLst/>
              <a:gdLst>
                <a:gd name="connsiteX0" fmla="*/ 477112 w 790665"/>
                <a:gd name="connsiteY0" fmla="*/ 1366477 h 1487416"/>
                <a:gd name="connsiteX1" fmla="*/ 395455 w 790665"/>
                <a:gd name="connsiteY1" fmla="*/ 1313748 h 1487416"/>
                <a:gd name="connsiteX2" fmla="*/ 572839 w 790665"/>
                <a:gd name="connsiteY2" fmla="*/ 838663 h 1487416"/>
                <a:gd name="connsiteX3" fmla="*/ 570604 w 790665"/>
                <a:gd name="connsiteY3" fmla="*/ 792904 h 1487416"/>
                <a:gd name="connsiteX4" fmla="*/ 311168 w 790665"/>
                <a:gd name="connsiteY4" fmla="*/ 351744 h 1487416"/>
                <a:gd name="connsiteX5" fmla="*/ 267907 w 790665"/>
                <a:gd name="connsiteY5" fmla="*/ 907434 h 1487416"/>
                <a:gd name="connsiteX6" fmla="*/ 189668 w 790665"/>
                <a:gd name="connsiteY6" fmla="*/ 1472197 h 1487416"/>
                <a:gd name="connsiteX7" fmla="*/ 84211 w 790665"/>
                <a:gd name="connsiteY7" fmla="*/ 1472066 h 1487416"/>
                <a:gd name="connsiteX8" fmla="*/ 46735 w 790665"/>
                <a:gd name="connsiteY8" fmla="*/ 1084161 h 1487416"/>
                <a:gd name="connsiteX9" fmla="*/ 14388 w 790665"/>
                <a:gd name="connsiteY9" fmla="*/ 565552 h 1487416"/>
                <a:gd name="connsiteX10" fmla="*/ 2159 w 790665"/>
                <a:gd name="connsiteY10" fmla="*/ 179883 h 1487416"/>
                <a:gd name="connsiteX11" fmla="*/ 33060 w 790665"/>
                <a:gd name="connsiteY11" fmla="*/ 0 h 1487416"/>
                <a:gd name="connsiteX12" fmla="*/ 474483 w 790665"/>
                <a:gd name="connsiteY12" fmla="*/ 26956 h 1487416"/>
                <a:gd name="connsiteX13" fmla="*/ 527211 w 790665"/>
                <a:gd name="connsiteY13" fmla="*/ 24195 h 1487416"/>
                <a:gd name="connsiteX14" fmla="*/ 546409 w 790665"/>
                <a:gd name="connsiteY14" fmla="*/ 75872 h 1487416"/>
                <a:gd name="connsiteX15" fmla="*/ 790329 w 790665"/>
                <a:gd name="connsiteY15" fmla="*/ 795928 h 1487416"/>
                <a:gd name="connsiteX16" fmla="*/ 477112 w 790665"/>
                <a:gd name="connsiteY16" fmla="*/ 1366477 h 148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0665" h="1487416">
                  <a:moveTo>
                    <a:pt x="477112" y="1366477"/>
                  </a:moveTo>
                  <a:cubicBezTo>
                    <a:pt x="465410" y="1383440"/>
                    <a:pt x="386908" y="1346227"/>
                    <a:pt x="395455" y="1313748"/>
                  </a:cubicBezTo>
                  <a:cubicBezTo>
                    <a:pt x="504726" y="895994"/>
                    <a:pt x="572839" y="838663"/>
                    <a:pt x="572839" y="838663"/>
                  </a:cubicBezTo>
                  <a:cubicBezTo>
                    <a:pt x="580598" y="824199"/>
                    <a:pt x="579809" y="806579"/>
                    <a:pt x="570604" y="792904"/>
                  </a:cubicBezTo>
                  <a:cubicBezTo>
                    <a:pt x="440031" y="599083"/>
                    <a:pt x="311168" y="351744"/>
                    <a:pt x="311168" y="351744"/>
                  </a:cubicBezTo>
                  <a:cubicBezTo>
                    <a:pt x="313798" y="450364"/>
                    <a:pt x="276322" y="808814"/>
                    <a:pt x="267907" y="907434"/>
                  </a:cubicBezTo>
                  <a:cubicBezTo>
                    <a:pt x="259491" y="1006186"/>
                    <a:pt x="200451" y="1466543"/>
                    <a:pt x="189668" y="1472197"/>
                  </a:cubicBezTo>
                  <a:cubicBezTo>
                    <a:pt x="123527" y="1506517"/>
                    <a:pt x="84211" y="1472066"/>
                    <a:pt x="84211" y="1472066"/>
                  </a:cubicBezTo>
                  <a:cubicBezTo>
                    <a:pt x="84211" y="1472066"/>
                    <a:pt x="26091" y="1221835"/>
                    <a:pt x="46735" y="1084161"/>
                  </a:cubicBezTo>
                  <a:cubicBezTo>
                    <a:pt x="67379" y="946488"/>
                    <a:pt x="30430" y="751483"/>
                    <a:pt x="14388" y="565552"/>
                  </a:cubicBezTo>
                  <a:cubicBezTo>
                    <a:pt x="-866" y="388825"/>
                    <a:pt x="-2181" y="265353"/>
                    <a:pt x="2159" y="179883"/>
                  </a:cubicBezTo>
                  <a:cubicBezTo>
                    <a:pt x="9654" y="36029"/>
                    <a:pt x="33060" y="0"/>
                    <a:pt x="33060" y="0"/>
                  </a:cubicBezTo>
                  <a:cubicBezTo>
                    <a:pt x="181384" y="34057"/>
                    <a:pt x="380728" y="30901"/>
                    <a:pt x="474483" y="26956"/>
                  </a:cubicBezTo>
                  <a:cubicBezTo>
                    <a:pt x="507356" y="25641"/>
                    <a:pt x="527211" y="24195"/>
                    <a:pt x="527211" y="24195"/>
                  </a:cubicBezTo>
                  <a:cubicBezTo>
                    <a:pt x="527211" y="24195"/>
                    <a:pt x="543385" y="67719"/>
                    <a:pt x="546409" y="75872"/>
                  </a:cubicBezTo>
                  <a:cubicBezTo>
                    <a:pt x="605450" y="234584"/>
                    <a:pt x="780073" y="709669"/>
                    <a:pt x="790329" y="795928"/>
                  </a:cubicBezTo>
                  <a:cubicBezTo>
                    <a:pt x="802558" y="899808"/>
                    <a:pt x="477112" y="1366477"/>
                    <a:pt x="477112" y="136647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75E7429D-FC66-9C45-B138-FB4A5EECAB04}"/>
                </a:ext>
              </a:extLst>
            </p:cNvPr>
            <p:cNvSpPr/>
            <p:nvPr/>
          </p:nvSpPr>
          <p:spPr>
            <a:xfrm>
              <a:off x="2806490" y="4024112"/>
              <a:ext cx="544250" cy="182068"/>
            </a:xfrm>
            <a:custGeom>
              <a:avLst/>
              <a:gdLst>
                <a:gd name="connsiteX0" fmla="*/ 536098 w 544250"/>
                <a:gd name="connsiteY0" fmla="*/ 53912 h 182068"/>
                <a:gd name="connsiteX1" fmla="*/ 472324 w 544250"/>
                <a:gd name="connsiteY1" fmla="*/ 26956 h 182068"/>
                <a:gd name="connsiteX2" fmla="*/ 30901 w 544250"/>
                <a:gd name="connsiteY2" fmla="*/ 0 h 182068"/>
                <a:gd name="connsiteX3" fmla="*/ 0 w 544250"/>
                <a:gd name="connsiteY3" fmla="*/ 179883 h 182068"/>
                <a:gd name="connsiteX4" fmla="*/ 544251 w 544250"/>
                <a:gd name="connsiteY4" fmla="*/ 75872 h 182068"/>
                <a:gd name="connsiteX5" fmla="*/ 536098 w 544250"/>
                <a:gd name="connsiteY5" fmla="*/ 53912 h 18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4250" h="182068">
                  <a:moveTo>
                    <a:pt x="536098" y="53912"/>
                  </a:moveTo>
                  <a:lnTo>
                    <a:pt x="472324" y="26956"/>
                  </a:lnTo>
                  <a:cubicBezTo>
                    <a:pt x="378569" y="30901"/>
                    <a:pt x="179225" y="34057"/>
                    <a:pt x="30901" y="0"/>
                  </a:cubicBezTo>
                  <a:cubicBezTo>
                    <a:pt x="30901" y="0"/>
                    <a:pt x="7495" y="36029"/>
                    <a:pt x="0" y="179883"/>
                  </a:cubicBezTo>
                  <a:cubicBezTo>
                    <a:pt x="110717" y="185931"/>
                    <a:pt x="379095" y="187115"/>
                    <a:pt x="544251" y="75872"/>
                  </a:cubicBezTo>
                  <a:lnTo>
                    <a:pt x="536098" y="53912"/>
                  </a:lnTo>
                  <a:close/>
                </a:path>
              </a:pathLst>
            </a:custGeom>
            <a:solidFill>
              <a:schemeClr val="tx1">
                <a:alpha val="34000"/>
              </a:schemeClr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9561DF62-4695-718D-D9E5-C0E1225E5FCF}"/>
                </a:ext>
              </a:extLst>
            </p:cNvPr>
            <p:cNvSpPr/>
            <p:nvPr/>
          </p:nvSpPr>
          <p:spPr>
            <a:xfrm>
              <a:off x="3720600" y="2775107"/>
              <a:ext cx="164004" cy="117900"/>
            </a:xfrm>
            <a:custGeom>
              <a:avLst/>
              <a:gdLst>
                <a:gd name="connsiteX0" fmla="*/ 32 w 164004"/>
                <a:gd name="connsiteY0" fmla="*/ 91602 h 117900"/>
                <a:gd name="connsiteX1" fmla="*/ 10946 w 164004"/>
                <a:gd name="connsiteY1" fmla="*/ 26250 h 117900"/>
                <a:gd name="connsiteX2" fmla="*/ 158087 w 164004"/>
                <a:gd name="connsiteY2" fmla="*/ 214 h 117900"/>
                <a:gd name="connsiteX3" fmla="*/ 138626 w 164004"/>
                <a:gd name="connsiteY3" fmla="*/ 44002 h 117900"/>
                <a:gd name="connsiteX4" fmla="*/ 76692 w 164004"/>
                <a:gd name="connsiteY4" fmla="*/ 117901 h 117900"/>
                <a:gd name="connsiteX5" fmla="*/ 163 w 164004"/>
                <a:gd name="connsiteY5" fmla="*/ 91602 h 11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004" h="117900">
                  <a:moveTo>
                    <a:pt x="32" y="91602"/>
                  </a:moveTo>
                  <a:cubicBezTo>
                    <a:pt x="32" y="91602"/>
                    <a:pt x="-1152" y="49130"/>
                    <a:pt x="10946" y="26250"/>
                  </a:cubicBezTo>
                  <a:cubicBezTo>
                    <a:pt x="27119" y="-4125"/>
                    <a:pt x="158087" y="214"/>
                    <a:pt x="158087" y="214"/>
                  </a:cubicBezTo>
                  <a:cubicBezTo>
                    <a:pt x="158087" y="214"/>
                    <a:pt x="180309" y="34666"/>
                    <a:pt x="138626" y="44002"/>
                  </a:cubicBezTo>
                  <a:cubicBezTo>
                    <a:pt x="71301" y="58992"/>
                    <a:pt x="76692" y="117901"/>
                    <a:pt x="76692" y="117901"/>
                  </a:cubicBezTo>
                  <a:cubicBezTo>
                    <a:pt x="76692" y="117901"/>
                    <a:pt x="-2993" y="113956"/>
                    <a:pt x="163" y="91602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6DD0EC92-8E23-D867-ECB2-011E6DDE63E7}"/>
                </a:ext>
              </a:extLst>
            </p:cNvPr>
            <p:cNvSpPr/>
            <p:nvPr/>
          </p:nvSpPr>
          <p:spPr>
            <a:xfrm>
              <a:off x="3005045" y="3283017"/>
              <a:ext cx="119527" cy="64846"/>
            </a:xfrm>
            <a:custGeom>
              <a:avLst/>
              <a:gdLst>
                <a:gd name="connsiteX0" fmla="*/ 119527 w 119527"/>
                <a:gd name="connsiteY0" fmla="*/ 56542 h 64846"/>
                <a:gd name="connsiteX1" fmla="*/ 526 w 119527"/>
                <a:gd name="connsiteY1" fmla="*/ 24458 h 64846"/>
                <a:gd name="connsiteX2" fmla="*/ 0 w 119527"/>
                <a:gd name="connsiteY2" fmla="*/ 5654 h 64846"/>
                <a:gd name="connsiteX3" fmla="*/ 6706 w 119527"/>
                <a:gd name="connsiteY3" fmla="*/ 0 h 64846"/>
                <a:gd name="connsiteX4" fmla="*/ 118870 w 119527"/>
                <a:gd name="connsiteY4" fmla="*/ 17226 h 64846"/>
                <a:gd name="connsiteX5" fmla="*/ 119527 w 119527"/>
                <a:gd name="connsiteY5" fmla="*/ 56410 h 64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27" h="64846">
                  <a:moveTo>
                    <a:pt x="119527" y="56542"/>
                  </a:moveTo>
                  <a:cubicBezTo>
                    <a:pt x="38002" y="78501"/>
                    <a:pt x="13412" y="53123"/>
                    <a:pt x="526" y="24458"/>
                  </a:cubicBezTo>
                  <a:cubicBezTo>
                    <a:pt x="526" y="13544"/>
                    <a:pt x="0" y="5654"/>
                    <a:pt x="0" y="5654"/>
                  </a:cubicBezTo>
                  <a:lnTo>
                    <a:pt x="6706" y="0"/>
                  </a:lnTo>
                  <a:lnTo>
                    <a:pt x="118870" y="17226"/>
                  </a:lnTo>
                  <a:cubicBezTo>
                    <a:pt x="118870" y="17226"/>
                    <a:pt x="114531" y="38659"/>
                    <a:pt x="119527" y="56410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BAC212DB-9DB6-BAC5-EC1B-70BD5EFA062E}"/>
                </a:ext>
              </a:extLst>
            </p:cNvPr>
            <p:cNvSpPr/>
            <p:nvPr/>
          </p:nvSpPr>
          <p:spPr>
            <a:xfrm>
              <a:off x="2914734" y="3019485"/>
              <a:ext cx="247075" cy="244693"/>
            </a:xfrm>
            <a:custGeom>
              <a:avLst/>
              <a:gdLst>
                <a:gd name="connsiteX0" fmla="*/ 214835 w 247075"/>
                <a:gd name="connsiteY0" fmla="*/ 200152 h 244693"/>
                <a:gd name="connsiteX1" fmla="*/ 235480 w 247075"/>
                <a:gd name="connsiteY1" fmla="*/ 70237 h 244693"/>
                <a:gd name="connsiteX2" fmla="*/ 221673 w 247075"/>
                <a:gd name="connsiteY2" fmla="*/ 26449 h 244693"/>
                <a:gd name="connsiteX3" fmla="*/ 173546 w 247075"/>
                <a:gd name="connsiteY3" fmla="*/ 677 h 244693"/>
                <a:gd name="connsiteX4" fmla="*/ 112402 w 247075"/>
                <a:gd name="connsiteY4" fmla="*/ 16324 h 244693"/>
                <a:gd name="connsiteX5" fmla="*/ 78740 w 247075"/>
                <a:gd name="connsiteY5" fmla="*/ 62610 h 244693"/>
                <a:gd name="connsiteX6" fmla="*/ 5104 w 247075"/>
                <a:gd name="connsiteY6" fmla="*/ 120204 h 244693"/>
                <a:gd name="connsiteX7" fmla="*/ 370 w 247075"/>
                <a:gd name="connsiteY7" fmla="*/ 155050 h 244693"/>
                <a:gd name="connsiteX8" fmla="*/ 82553 w 247075"/>
                <a:gd name="connsiteY8" fmla="*/ 244597 h 244693"/>
                <a:gd name="connsiteX9" fmla="*/ 177754 w 247075"/>
                <a:gd name="connsiteY9" fmla="*/ 223558 h 244693"/>
                <a:gd name="connsiteX10" fmla="*/ 198267 w 247075"/>
                <a:gd name="connsiteY10" fmla="*/ 215011 h 244693"/>
                <a:gd name="connsiteX11" fmla="*/ 214835 w 247075"/>
                <a:gd name="connsiteY11" fmla="*/ 200283 h 24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7075" h="244693">
                  <a:moveTo>
                    <a:pt x="214835" y="200152"/>
                  </a:moveTo>
                  <a:cubicBezTo>
                    <a:pt x="266644" y="176352"/>
                    <a:pt x="242054" y="112446"/>
                    <a:pt x="235480" y="70237"/>
                  </a:cubicBezTo>
                  <a:cubicBezTo>
                    <a:pt x="233113" y="54983"/>
                    <a:pt x="230615" y="39073"/>
                    <a:pt x="221673" y="26449"/>
                  </a:cubicBezTo>
                  <a:cubicBezTo>
                    <a:pt x="210891" y="11196"/>
                    <a:pt x="192087" y="3044"/>
                    <a:pt x="173546" y="677"/>
                  </a:cubicBezTo>
                  <a:cubicBezTo>
                    <a:pt x="153033" y="-1953"/>
                    <a:pt x="128576" y="3044"/>
                    <a:pt x="112402" y="16324"/>
                  </a:cubicBezTo>
                  <a:cubicBezTo>
                    <a:pt x="97543" y="28553"/>
                    <a:pt x="91758" y="48672"/>
                    <a:pt x="78740" y="62610"/>
                  </a:cubicBezTo>
                  <a:cubicBezTo>
                    <a:pt x="57306" y="85753"/>
                    <a:pt x="18647" y="91670"/>
                    <a:pt x="5104" y="120204"/>
                  </a:cubicBezTo>
                  <a:cubicBezTo>
                    <a:pt x="-25" y="130855"/>
                    <a:pt x="-551" y="143215"/>
                    <a:pt x="370" y="155050"/>
                  </a:cubicBezTo>
                  <a:cubicBezTo>
                    <a:pt x="3789" y="201072"/>
                    <a:pt x="30876" y="247095"/>
                    <a:pt x="82553" y="244597"/>
                  </a:cubicBezTo>
                  <a:cubicBezTo>
                    <a:pt x="115163" y="243019"/>
                    <a:pt x="146590" y="233288"/>
                    <a:pt x="177754" y="223558"/>
                  </a:cubicBezTo>
                  <a:cubicBezTo>
                    <a:pt x="184855" y="221322"/>
                    <a:pt x="191955" y="219087"/>
                    <a:pt x="198267" y="215011"/>
                  </a:cubicBezTo>
                  <a:cubicBezTo>
                    <a:pt x="207340" y="209093"/>
                    <a:pt x="205105" y="204754"/>
                    <a:pt x="214835" y="200283"/>
                  </a:cubicBezTo>
                  <a:close/>
                </a:path>
              </a:pathLst>
            </a:custGeom>
            <a:solidFill>
              <a:schemeClr val="tx1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76C1402-CC38-5EBD-F90C-3540E5F5FBFB}"/>
                </a:ext>
              </a:extLst>
            </p:cNvPr>
            <p:cNvSpPr/>
            <p:nvPr/>
          </p:nvSpPr>
          <p:spPr>
            <a:xfrm>
              <a:off x="3147668" y="3155670"/>
              <a:ext cx="45223" cy="78562"/>
            </a:xfrm>
            <a:custGeom>
              <a:avLst/>
              <a:gdLst>
                <a:gd name="connsiteX0" fmla="*/ 48 w 45223"/>
                <a:gd name="connsiteY0" fmla="*/ 13342 h 78562"/>
                <a:gd name="connsiteX1" fmla="*/ 36340 w 45223"/>
                <a:gd name="connsiteY1" fmla="*/ 6767 h 78562"/>
                <a:gd name="connsiteX2" fmla="*/ 11882 w 45223"/>
                <a:gd name="connsiteY2" fmla="*/ 78562 h 78562"/>
                <a:gd name="connsiteX3" fmla="*/ 48 w 45223"/>
                <a:gd name="connsiteY3" fmla="*/ 13210 h 7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223" h="78562">
                  <a:moveTo>
                    <a:pt x="48" y="13342"/>
                  </a:moveTo>
                  <a:cubicBezTo>
                    <a:pt x="48" y="13342"/>
                    <a:pt x="14249" y="-11642"/>
                    <a:pt x="36340" y="6767"/>
                  </a:cubicBezTo>
                  <a:cubicBezTo>
                    <a:pt x="58431" y="25308"/>
                    <a:pt x="35156" y="72514"/>
                    <a:pt x="11882" y="78562"/>
                  </a:cubicBezTo>
                  <a:cubicBezTo>
                    <a:pt x="11882" y="78562"/>
                    <a:pt x="-873" y="23072"/>
                    <a:pt x="48" y="13210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14F57653-CA5E-5BEB-852F-87FB5F9BA48E}"/>
                </a:ext>
              </a:extLst>
            </p:cNvPr>
            <p:cNvSpPr/>
            <p:nvPr/>
          </p:nvSpPr>
          <p:spPr>
            <a:xfrm>
              <a:off x="2966302" y="3094085"/>
              <a:ext cx="202597" cy="242006"/>
            </a:xfrm>
            <a:custGeom>
              <a:avLst/>
              <a:gdLst>
                <a:gd name="connsiteX0" fmla="*/ 163662 w 202597"/>
                <a:gd name="connsiteY0" fmla="*/ 11679 h 242006"/>
                <a:gd name="connsiteX1" fmla="*/ 195352 w 202597"/>
                <a:gd name="connsiteY1" fmla="*/ 94782 h 242006"/>
                <a:gd name="connsiteX2" fmla="*/ 145384 w 202597"/>
                <a:gd name="connsiteY2" fmla="*/ 236795 h 242006"/>
                <a:gd name="connsiteX3" fmla="*/ 18493 w 202597"/>
                <a:gd name="connsiteY3" fmla="*/ 155795 h 242006"/>
                <a:gd name="connsiteX4" fmla="*/ 5081 w 202597"/>
                <a:gd name="connsiteY4" fmla="*/ 52047 h 242006"/>
                <a:gd name="connsiteX5" fmla="*/ 163794 w 202597"/>
                <a:gd name="connsiteY5" fmla="*/ 11679 h 24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597" h="242006">
                  <a:moveTo>
                    <a:pt x="163662" y="11679"/>
                  </a:moveTo>
                  <a:cubicBezTo>
                    <a:pt x="177995" y="22067"/>
                    <a:pt x="188646" y="63881"/>
                    <a:pt x="195352" y="94782"/>
                  </a:cubicBezTo>
                  <a:cubicBezTo>
                    <a:pt x="215339" y="188406"/>
                    <a:pt x="192459" y="222857"/>
                    <a:pt x="145384" y="236795"/>
                  </a:cubicBezTo>
                  <a:cubicBezTo>
                    <a:pt x="98178" y="250602"/>
                    <a:pt x="44529" y="241266"/>
                    <a:pt x="18493" y="155795"/>
                  </a:cubicBezTo>
                  <a:cubicBezTo>
                    <a:pt x="5476" y="113060"/>
                    <a:pt x="-7411" y="73743"/>
                    <a:pt x="5081" y="52047"/>
                  </a:cubicBezTo>
                  <a:cubicBezTo>
                    <a:pt x="23622" y="19700"/>
                    <a:pt x="119875" y="-20143"/>
                    <a:pt x="163794" y="11679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06A44956-FD18-6755-6F9B-DC32B762DF62}"/>
                </a:ext>
              </a:extLst>
            </p:cNvPr>
            <p:cNvSpPr/>
            <p:nvPr/>
          </p:nvSpPr>
          <p:spPr>
            <a:xfrm>
              <a:off x="2942782" y="3215934"/>
              <a:ext cx="62263" cy="74367"/>
            </a:xfrm>
            <a:custGeom>
              <a:avLst/>
              <a:gdLst>
                <a:gd name="connsiteX0" fmla="*/ 46221 w 62263"/>
                <a:gd name="connsiteY0" fmla="*/ 20140 h 74367"/>
                <a:gd name="connsiteX1" fmla="*/ 4932 w 62263"/>
                <a:gd name="connsiteY1" fmla="*/ 8700 h 74367"/>
                <a:gd name="connsiteX2" fmla="*/ 62263 w 62263"/>
                <a:gd name="connsiteY2" fmla="*/ 72869 h 74367"/>
                <a:gd name="connsiteX3" fmla="*/ 46221 w 62263"/>
                <a:gd name="connsiteY3" fmla="*/ 20271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263" h="74367">
                  <a:moveTo>
                    <a:pt x="46221" y="20140"/>
                  </a:moveTo>
                  <a:cubicBezTo>
                    <a:pt x="46221" y="20140"/>
                    <a:pt x="24393" y="-16152"/>
                    <a:pt x="4932" y="8700"/>
                  </a:cubicBezTo>
                  <a:cubicBezTo>
                    <a:pt x="-14529" y="33552"/>
                    <a:pt x="27549" y="83651"/>
                    <a:pt x="62263" y="72869"/>
                  </a:cubicBezTo>
                  <a:cubicBezTo>
                    <a:pt x="62263" y="72869"/>
                    <a:pt x="59897" y="31448"/>
                    <a:pt x="46221" y="20271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1211A99-484F-B4D2-3C6E-0251085D4977}"/>
                </a:ext>
              </a:extLst>
            </p:cNvPr>
            <p:cNvSpPr/>
            <p:nvPr/>
          </p:nvSpPr>
          <p:spPr>
            <a:xfrm>
              <a:off x="2960010" y="3240150"/>
              <a:ext cx="30534" cy="20538"/>
            </a:xfrm>
            <a:custGeom>
              <a:avLst/>
              <a:gdLst>
                <a:gd name="connsiteX0" fmla="*/ 1774 w 30534"/>
                <a:gd name="connsiteY0" fmla="*/ 263 h 20538"/>
                <a:gd name="connsiteX1" fmla="*/ 17553 w 30534"/>
                <a:gd name="connsiteY1" fmla="*/ 6969 h 20538"/>
                <a:gd name="connsiteX2" fmla="*/ 30308 w 30534"/>
                <a:gd name="connsiteY2" fmla="*/ 18278 h 20538"/>
                <a:gd name="connsiteX3" fmla="*/ 27941 w 30534"/>
                <a:gd name="connsiteY3" fmla="*/ 20250 h 20538"/>
                <a:gd name="connsiteX4" fmla="*/ 18079 w 30534"/>
                <a:gd name="connsiteY4" fmla="*/ 12492 h 20538"/>
                <a:gd name="connsiteX5" fmla="*/ 12294 w 30534"/>
                <a:gd name="connsiteY5" fmla="*/ 19066 h 20538"/>
                <a:gd name="connsiteX6" fmla="*/ 8875 w 30534"/>
                <a:gd name="connsiteY6" fmla="*/ 15911 h 20538"/>
                <a:gd name="connsiteX7" fmla="*/ 13477 w 30534"/>
                <a:gd name="connsiteY7" fmla="*/ 9468 h 20538"/>
                <a:gd name="connsiteX8" fmla="*/ 722 w 30534"/>
                <a:gd name="connsiteY8" fmla="*/ 3024 h 20538"/>
                <a:gd name="connsiteX9" fmla="*/ 1774 w 30534"/>
                <a:gd name="connsiteY9" fmla="*/ 0 h 2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534" h="20538">
                  <a:moveTo>
                    <a:pt x="1774" y="263"/>
                  </a:moveTo>
                  <a:cubicBezTo>
                    <a:pt x="7034" y="263"/>
                    <a:pt x="13214" y="4076"/>
                    <a:pt x="17553" y="6969"/>
                  </a:cubicBezTo>
                  <a:cubicBezTo>
                    <a:pt x="22156" y="9862"/>
                    <a:pt x="27415" y="13544"/>
                    <a:pt x="30308" y="18278"/>
                  </a:cubicBezTo>
                  <a:cubicBezTo>
                    <a:pt x="31229" y="19724"/>
                    <a:pt x="29125" y="21170"/>
                    <a:pt x="27941" y="20250"/>
                  </a:cubicBezTo>
                  <a:cubicBezTo>
                    <a:pt x="24391" y="18015"/>
                    <a:pt x="21367" y="15122"/>
                    <a:pt x="18079" y="12492"/>
                  </a:cubicBezTo>
                  <a:cubicBezTo>
                    <a:pt x="16501" y="14990"/>
                    <a:pt x="14792" y="17620"/>
                    <a:pt x="12294" y="19066"/>
                  </a:cubicBezTo>
                  <a:cubicBezTo>
                    <a:pt x="10321" y="20250"/>
                    <a:pt x="8217" y="17883"/>
                    <a:pt x="8875" y="15911"/>
                  </a:cubicBezTo>
                  <a:cubicBezTo>
                    <a:pt x="9664" y="13412"/>
                    <a:pt x="11636" y="11440"/>
                    <a:pt x="13477" y="9468"/>
                  </a:cubicBezTo>
                  <a:cubicBezTo>
                    <a:pt x="9269" y="7232"/>
                    <a:pt x="4404" y="5917"/>
                    <a:pt x="722" y="3024"/>
                  </a:cubicBezTo>
                  <a:cubicBezTo>
                    <a:pt x="-724" y="1972"/>
                    <a:pt x="196" y="0"/>
                    <a:pt x="1774" y="0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125F1DFF-3F69-3EE0-27C0-D66271EBE23D}"/>
                </a:ext>
              </a:extLst>
            </p:cNvPr>
            <p:cNvSpPr/>
            <p:nvPr/>
          </p:nvSpPr>
          <p:spPr>
            <a:xfrm>
              <a:off x="3108890" y="3165210"/>
              <a:ext cx="13495" cy="22921"/>
            </a:xfrm>
            <a:custGeom>
              <a:avLst/>
              <a:gdLst>
                <a:gd name="connsiteX0" fmla="*/ 7662 w 13495"/>
                <a:gd name="connsiteY0" fmla="*/ 22869 h 22921"/>
                <a:gd name="connsiteX1" fmla="*/ 12527 w 13495"/>
                <a:gd name="connsiteY1" fmla="*/ 10246 h 22921"/>
                <a:gd name="connsiteX2" fmla="*/ 3585 w 13495"/>
                <a:gd name="connsiteY2" fmla="*/ 252 h 22921"/>
                <a:gd name="connsiteX3" fmla="*/ 824 w 13495"/>
                <a:gd name="connsiteY3" fmla="*/ 12481 h 22921"/>
                <a:gd name="connsiteX4" fmla="*/ 7662 w 13495"/>
                <a:gd name="connsiteY4" fmla="*/ 22869 h 2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5" h="22921">
                  <a:moveTo>
                    <a:pt x="7662" y="22869"/>
                  </a:moveTo>
                  <a:cubicBezTo>
                    <a:pt x="7662" y="22869"/>
                    <a:pt x="16340" y="24447"/>
                    <a:pt x="12527" y="10246"/>
                  </a:cubicBezTo>
                  <a:cubicBezTo>
                    <a:pt x="9108" y="-2509"/>
                    <a:pt x="3585" y="252"/>
                    <a:pt x="3585" y="252"/>
                  </a:cubicBezTo>
                  <a:cubicBezTo>
                    <a:pt x="3585" y="252"/>
                    <a:pt x="-2069" y="1173"/>
                    <a:pt x="824" y="12481"/>
                  </a:cubicBezTo>
                  <a:cubicBezTo>
                    <a:pt x="3717" y="23658"/>
                    <a:pt x="7662" y="22869"/>
                    <a:pt x="7662" y="22869"/>
                  </a:cubicBezTo>
                  <a:close/>
                </a:path>
              </a:pathLst>
            </a:custGeom>
            <a:solidFill>
              <a:schemeClr val="tx1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B3931221-76F9-FDE0-53D2-D2C13FBCC5CD}"/>
                </a:ext>
              </a:extLst>
            </p:cNvPr>
            <p:cNvSpPr/>
            <p:nvPr/>
          </p:nvSpPr>
          <p:spPr>
            <a:xfrm>
              <a:off x="3029599" y="3186249"/>
              <a:ext cx="13495" cy="22921"/>
            </a:xfrm>
            <a:custGeom>
              <a:avLst/>
              <a:gdLst>
                <a:gd name="connsiteX0" fmla="*/ 7662 w 13495"/>
                <a:gd name="connsiteY0" fmla="*/ 22869 h 22921"/>
                <a:gd name="connsiteX1" fmla="*/ 12527 w 13495"/>
                <a:gd name="connsiteY1" fmla="*/ 10246 h 22921"/>
                <a:gd name="connsiteX2" fmla="*/ 3585 w 13495"/>
                <a:gd name="connsiteY2" fmla="*/ 252 h 22921"/>
                <a:gd name="connsiteX3" fmla="*/ 824 w 13495"/>
                <a:gd name="connsiteY3" fmla="*/ 12481 h 22921"/>
                <a:gd name="connsiteX4" fmla="*/ 7662 w 13495"/>
                <a:gd name="connsiteY4" fmla="*/ 22869 h 2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5" h="22921">
                  <a:moveTo>
                    <a:pt x="7662" y="22869"/>
                  </a:moveTo>
                  <a:cubicBezTo>
                    <a:pt x="7662" y="22869"/>
                    <a:pt x="16340" y="24447"/>
                    <a:pt x="12527" y="10246"/>
                  </a:cubicBezTo>
                  <a:cubicBezTo>
                    <a:pt x="9108" y="-2509"/>
                    <a:pt x="3585" y="252"/>
                    <a:pt x="3585" y="252"/>
                  </a:cubicBezTo>
                  <a:cubicBezTo>
                    <a:pt x="3585" y="252"/>
                    <a:pt x="-2069" y="1173"/>
                    <a:pt x="824" y="12481"/>
                  </a:cubicBezTo>
                  <a:cubicBezTo>
                    <a:pt x="3717" y="23658"/>
                    <a:pt x="7662" y="22869"/>
                    <a:pt x="7662" y="22869"/>
                  </a:cubicBezTo>
                  <a:close/>
                </a:path>
              </a:pathLst>
            </a:custGeom>
            <a:solidFill>
              <a:schemeClr val="tx1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94332A3C-D986-5A21-1AC7-E1A0A9E3B89D}"/>
                </a:ext>
              </a:extLst>
            </p:cNvPr>
            <p:cNvSpPr/>
            <p:nvPr/>
          </p:nvSpPr>
          <p:spPr>
            <a:xfrm>
              <a:off x="3076803" y="3167425"/>
              <a:ext cx="33224" cy="75387"/>
            </a:xfrm>
            <a:custGeom>
              <a:avLst/>
              <a:gdLst>
                <a:gd name="connsiteX0" fmla="*/ 12924 w 33224"/>
                <a:gd name="connsiteY0" fmla="*/ 71805 h 75387"/>
                <a:gd name="connsiteX1" fmla="*/ 27914 w 33224"/>
                <a:gd name="connsiteY1" fmla="*/ 66413 h 75387"/>
                <a:gd name="connsiteX2" fmla="*/ 16606 w 33224"/>
                <a:gd name="connsiteY2" fmla="*/ 38142 h 75387"/>
                <a:gd name="connsiteX3" fmla="*/ 38 w 33224"/>
                <a:gd name="connsiteY3" fmla="*/ 930 h 75387"/>
                <a:gd name="connsiteX4" fmla="*/ 1353 w 33224"/>
                <a:gd name="connsiteY4" fmla="*/ 272 h 75387"/>
                <a:gd name="connsiteX5" fmla="*/ 33043 w 33224"/>
                <a:gd name="connsiteY5" fmla="*/ 67991 h 75387"/>
                <a:gd name="connsiteX6" fmla="*/ 31596 w 33224"/>
                <a:gd name="connsiteY6" fmla="*/ 70884 h 75387"/>
                <a:gd name="connsiteX7" fmla="*/ 13845 w 33224"/>
                <a:gd name="connsiteY7" fmla="*/ 75355 h 75387"/>
                <a:gd name="connsiteX8" fmla="*/ 12661 w 33224"/>
                <a:gd name="connsiteY8" fmla="*/ 71805 h 7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24" h="75387">
                  <a:moveTo>
                    <a:pt x="12924" y="71805"/>
                  </a:moveTo>
                  <a:cubicBezTo>
                    <a:pt x="17000" y="70490"/>
                    <a:pt x="26862" y="71147"/>
                    <a:pt x="27914" y="66413"/>
                  </a:cubicBezTo>
                  <a:cubicBezTo>
                    <a:pt x="28835" y="62469"/>
                    <a:pt x="18315" y="41693"/>
                    <a:pt x="16606" y="38142"/>
                  </a:cubicBezTo>
                  <a:cubicBezTo>
                    <a:pt x="10820" y="25256"/>
                    <a:pt x="5560" y="16709"/>
                    <a:pt x="38" y="930"/>
                  </a:cubicBezTo>
                  <a:cubicBezTo>
                    <a:pt x="-225" y="272"/>
                    <a:pt x="958" y="-385"/>
                    <a:pt x="1353" y="272"/>
                  </a:cubicBezTo>
                  <a:cubicBezTo>
                    <a:pt x="14765" y="20128"/>
                    <a:pt x="23181" y="46163"/>
                    <a:pt x="33043" y="67991"/>
                  </a:cubicBezTo>
                  <a:cubicBezTo>
                    <a:pt x="33569" y="69175"/>
                    <a:pt x="32911" y="70753"/>
                    <a:pt x="31596" y="70884"/>
                  </a:cubicBezTo>
                  <a:cubicBezTo>
                    <a:pt x="25547" y="71936"/>
                    <a:pt x="19893" y="74172"/>
                    <a:pt x="13845" y="75355"/>
                  </a:cubicBezTo>
                  <a:cubicBezTo>
                    <a:pt x="11872" y="75749"/>
                    <a:pt x="10689" y="72462"/>
                    <a:pt x="12661" y="71805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433926EA-4B43-66D3-19FB-66C17F6FD1D6}"/>
                </a:ext>
              </a:extLst>
            </p:cNvPr>
            <p:cNvSpPr/>
            <p:nvPr/>
          </p:nvSpPr>
          <p:spPr>
            <a:xfrm>
              <a:off x="3098926" y="3141429"/>
              <a:ext cx="22656" cy="9050"/>
            </a:xfrm>
            <a:custGeom>
              <a:avLst/>
              <a:gdLst>
                <a:gd name="connsiteX0" fmla="*/ 794 w 22656"/>
                <a:gd name="connsiteY0" fmla="*/ 4440 h 9050"/>
                <a:gd name="connsiteX1" fmla="*/ 22228 w 22656"/>
                <a:gd name="connsiteY1" fmla="*/ 2994 h 9050"/>
                <a:gd name="connsiteX2" fmla="*/ 21176 w 22656"/>
                <a:gd name="connsiteY2" fmla="*/ 6018 h 9050"/>
                <a:gd name="connsiteX3" fmla="*/ 12497 w 22656"/>
                <a:gd name="connsiteY3" fmla="*/ 5755 h 9050"/>
                <a:gd name="connsiteX4" fmla="*/ 3687 w 22656"/>
                <a:gd name="connsiteY4" fmla="*/ 8780 h 9050"/>
                <a:gd name="connsiteX5" fmla="*/ 926 w 22656"/>
                <a:gd name="connsiteY5" fmla="*/ 4572 h 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56" h="9050">
                  <a:moveTo>
                    <a:pt x="794" y="4440"/>
                  </a:moveTo>
                  <a:cubicBezTo>
                    <a:pt x="6054" y="364"/>
                    <a:pt x="16836" y="-2397"/>
                    <a:pt x="22228" y="2994"/>
                  </a:cubicBezTo>
                  <a:cubicBezTo>
                    <a:pt x="23148" y="3914"/>
                    <a:pt x="22491" y="5755"/>
                    <a:pt x="21176" y="6018"/>
                  </a:cubicBezTo>
                  <a:cubicBezTo>
                    <a:pt x="18283" y="6413"/>
                    <a:pt x="15390" y="5492"/>
                    <a:pt x="12497" y="5755"/>
                  </a:cubicBezTo>
                  <a:cubicBezTo>
                    <a:pt x="9341" y="6018"/>
                    <a:pt x="6448" y="7333"/>
                    <a:pt x="3687" y="8780"/>
                  </a:cubicBezTo>
                  <a:cubicBezTo>
                    <a:pt x="1189" y="10095"/>
                    <a:pt x="-1441" y="6281"/>
                    <a:pt x="926" y="4572"/>
                  </a:cubicBezTo>
                  <a:close/>
                </a:path>
              </a:pathLst>
            </a:custGeom>
            <a:solidFill>
              <a:schemeClr val="tx1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F07427B5-BEF5-3D8A-4006-EE9BC26FF9D4}"/>
                </a:ext>
              </a:extLst>
            </p:cNvPr>
            <p:cNvSpPr/>
            <p:nvPr/>
          </p:nvSpPr>
          <p:spPr>
            <a:xfrm>
              <a:off x="3018436" y="3164735"/>
              <a:ext cx="24311" cy="12519"/>
            </a:xfrm>
            <a:custGeom>
              <a:avLst/>
              <a:gdLst>
                <a:gd name="connsiteX0" fmla="*/ 21 w 24311"/>
                <a:gd name="connsiteY0" fmla="*/ 9931 h 12519"/>
                <a:gd name="connsiteX1" fmla="*/ 23296 w 24311"/>
                <a:gd name="connsiteY1" fmla="*/ 1647 h 12519"/>
                <a:gd name="connsiteX2" fmla="*/ 23033 w 24311"/>
                <a:gd name="connsiteY2" fmla="*/ 5724 h 12519"/>
                <a:gd name="connsiteX3" fmla="*/ 11856 w 24311"/>
                <a:gd name="connsiteY3" fmla="*/ 7827 h 12519"/>
                <a:gd name="connsiteX4" fmla="*/ 3440 w 24311"/>
                <a:gd name="connsiteY4" fmla="*/ 12298 h 12519"/>
                <a:gd name="connsiteX5" fmla="*/ 21 w 24311"/>
                <a:gd name="connsiteY5" fmla="*/ 9931 h 12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11" h="12519">
                  <a:moveTo>
                    <a:pt x="21" y="9931"/>
                  </a:moveTo>
                  <a:cubicBezTo>
                    <a:pt x="1862" y="990"/>
                    <a:pt x="16195" y="-2297"/>
                    <a:pt x="23296" y="1647"/>
                  </a:cubicBezTo>
                  <a:cubicBezTo>
                    <a:pt x="24873" y="2568"/>
                    <a:pt x="24479" y="4935"/>
                    <a:pt x="23033" y="5724"/>
                  </a:cubicBezTo>
                  <a:cubicBezTo>
                    <a:pt x="19614" y="7433"/>
                    <a:pt x="15537" y="6775"/>
                    <a:pt x="11856" y="7827"/>
                  </a:cubicBezTo>
                  <a:cubicBezTo>
                    <a:pt x="8568" y="8748"/>
                    <a:pt x="6333" y="10589"/>
                    <a:pt x="3440" y="12298"/>
                  </a:cubicBezTo>
                  <a:cubicBezTo>
                    <a:pt x="1994" y="13087"/>
                    <a:pt x="-242" y="11641"/>
                    <a:pt x="21" y="9931"/>
                  </a:cubicBezTo>
                  <a:close/>
                </a:path>
              </a:pathLst>
            </a:custGeom>
            <a:solidFill>
              <a:schemeClr val="tx1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FBE2EB80-4073-0041-92DA-558707445C99}"/>
                </a:ext>
              </a:extLst>
            </p:cNvPr>
            <p:cNvSpPr/>
            <p:nvPr/>
          </p:nvSpPr>
          <p:spPr>
            <a:xfrm>
              <a:off x="3073685" y="3252642"/>
              <a:ext cx="57988" cy="30539"/>
            </a:xfrm>
            <a:custGeom>
              <a:avLst/>
              <a:gdLst>
                <a:gd name="connsiteX0" fmla="*/ 57857 w 57988"/>
                <a:gd name="connsiteY0" fmla="*/ 0 h 30539"/>
                <a:gd name="connsiteX1" fmla="*/ 0 w 57988"/>
                <a:gd name="connsiteY1" fmla="*/ 16831 h 30539"/>
                <a:gd name="connsiteX2" fmla="*/ 36687 w 57988"/>
                <a:gd name="connsiteY2" fmla="*/ 29454 h 30539"/>
                <a:gd name="connsiteX3" fmla="*/ 57989 w 57988"/>
                <a:gd name="connsiteY3" fmla="*/ 0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988" h="30539">
                  <a:moveTo>
                    <a:pt x="57857" y="0"/>
                  </a:moveTo>
                  <a:cubicBezTo>
                    <a:pt x="57857" y="0"/>
                    <a:pt x="35109" y="26693"/>
                    <a:pt x="0" y="16831"/>
                  </a:cubicBezTo>
                  <a:cubicBezTo>
                    <a:pt x="0" y="16831"/>
                    <a:pt x="8153" y="35109"/>
                    <a:pt x="36687" y="29454"/>
                  </a:cubicBezTo>
                  <a:cubicBezTo>
                    <a:pt x="55359" y="25641"/>
                    <a:pt x="57989" y="0"/>
                    <a:pt x="57989" y="0"/>
                  </a:cubicBezTo>
                  <a:close/>
                </a:path>
              </a:pathLst>
            </a:custGeom>
            <a:solidFill>
              <a:srgbClr val="FFFFFF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271B058B-8110-1EAF-6D1C-DFCE9C8BE830}"/>
                </a:ext>
              </a:extLst>
            </p:cNvPr>
            <p:cNvSpPr/>
            <p:nvPr/>
          </p:nvSpPr>
          <p:spPr>
            <a:xfrm>
              <a:off x="2574651" y="2633808"/>
              <a:ext cx="423429" cy="956150"/>
            </a:xfrm>
            <a:custGeom>
              <a:avLst/>
              <a:gdLst>
                <a:gd name="connsiteX0" fmla="*/ 271814 w 423429"/>
                <a:gd name="connsiteY0" fmla="*/ 921399 h 956150"/>
                <a:gd name="connsiteX1" fmla="*/ 232892 w 423429"/>
                <a:gd name="connsiteY1" fmla="*/ 889447 h 956150"/>
                <a:gd name="connsiteX2" fmla="*/ 17 w 423429"/>
                <a:gd name="connsiteY2" fmla="*/ 364131 h 956150"/>
                <a:gd name="connsiteX3" fmla="*/ 35915 w 423429"/>
                <a:gd name="connsiteY3" fmla="*/ 149535 h 956150"/>
                <a:gd name="connsiteX4" fmla="*/ 42884 w 423429"/>
                <a:gd name="connsiteY4" fmla="*/ 121264 h 956150"/>
                <a:gd name="connsiteX5" fmla="*/ 60373 w 423429"/>
                <a:gd name="connsiteY5" fmla="*/ 56174 h 956150"/>
                <a:gd name="connsiteX6" fmla="*/ 71550 w 423429"/>
                <a:gd name="connsiteY6" fmla="*/ 17384 h 956150"/>
                <a:gd name="connsiteX7" fmla="*/ 148473 w 423429"/>
                <a:gd name="connsiteY7" fmla="*/ 20145 h 956150"/>
                <a:gd name="connsiteX8" fmla="*/ 139400 w 423429"/>
                <a:gd name="connsiteY8" fmla="*/ 82342 h 956150"/>
                <a:gd name="connsiteX9" fmla="*/ 133088 w 423429"/>
                <a:gd name="connsiteY9" fmla="*/ 153085 h 956150"/>
                <a:gd name="connsiteX10" fmla="*/ 119808 w 423429"/>
                <a:gd name="connsiteY10" fmla="*/ 372679 h 956150"/>
                <a:gd name="connsiteX11" fmla="*/ 396469 w 423429"/>
                <a:gd name="connsiteY11" fmla="*/ 738098 h 956150"/>
                <a:gd name="connsiteX12" fmla="*/ 398836 w 423429"/>
                <a:gd name="connsiteY12" fmla="*/ 739807 h 956150"/>
                <a:gd name="connsiteX13" fmla="*/ 271814 w 423429"/>
                <a:gd name="connsiteY13" fmla="*/ 921268 h 95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3429" h="956150">
                  <a:moveTo>
                    <a:pt x="271814" y="921399"/>
                  </a:moveTo>
                  <a:cubicBezTo>
                    <a:pt x="258533" y="912458"/>
                    <a:pt x="245384" y="901807"/>
                    <a:pt x="232892" y="889447"/>
                  </a:cubicBezTo>
                  <a:cubicBezTo>
                    <a:pt x="88381" y="748880"/>
                    <a:pt x="-1429" y="406998"/>
                    <a:pt x="17" y="364131"/>
                  </a:cubicBezTo>
                  <a:cubicBezTo>
                    <a:pt x="1990" y="303119"/>
                    <a:pt x="19084" y="219357"/>
                    <a:pt x="35915" y="149535"/>
                  </a:cubicBezTo>
                  <a:cubicBezTo>
                    <a:pt x="38282" y="139804"/>
                    <a:pt x="40649" y="130337"/>
                    <a:pt x="42884" y="121264"/>
                  </a:cubicBezTo>
                  <a:cubicBezTo>
                    <a:pt x="49327" y="96017"/>
                    <a:pt x="55376" y="73663"/>
                    <a:pt x="60373" y="56174"/>
                  </a:cubicBezTo>
                  <a:cubicBezTo>
                    <a:pt x="67079" y="32111"/>
                    <a:pt x="71550" y="17384"/>
                    <a:pt x="71550" y="17384"/>
                  </a:cubicBezTo>
                  <a:cubicBezTo>
                    <a:pt x="71550" y="17384"/>
                    <a:pt x="130327" y="-23510"/>
                    <a:pt x="148473" y="20145"/>
                  </a:cubicBezTo>
                  <a:cubicBezTo>
                    <a:pt x="148473" y="20145"/>
                    <a:pt x="141109" y="63407"/>
                    <a:pt x="139400" y="82342"/>
                  </a:cubicBezTo>
                  <a:cubicBezTo>
                    <a:pt x="138348" y="94833"/>
                    <a:pt x="133877" y="144406"/>
                    <a:pt x="133088" y="153085"/>
                  </a:cubicBezTo>
                  <a:cubicBezTo>
                    <a:pt x="125988" y="235926"/>
                    <a:pt x="117704" y="343750"/>
                    <a:pt x="119808" y="372679"/>
                  </a:cubicBezTo>
                  <a:cubicBezTo>
                    <a:pt x="122569" y="409497"/>
                    <a:pt x="256824" y="643423"/>
                    <a:pt x="396469" y="738098"/>
                  </a:cubicBezTo>
                  <a:cubicBezTo>
                    <a:pt x="397258" y="738755"/>
                    <a:pt x="398047" y="739150"/>
                    <a:pt x="398836" y="739807"/>
                  </a:cubicBezTo>
                  <a:cubicBezTo>
                    <a:pt x="422900" y="755718"/>
                    <a:pt x="476286" y="1056574"/>
                    <a:pt x="271814" y="921268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DBC6C72C-D729-CBB1-484A-98119F4B81D0}"/>
                </a:ext>
              </a:extLst>
            </p:cNvPr>
            <p:cNvSpPr/>
            <p:nvPr/>
          </p:nvSpPr>
          <p:spPr>
            <a:xfrm>
              <a:off x="2593698" y="2495241"/>
              <a:ext cx="137465" cy="192029"/>
            </a:xfrm>
            <a:custGeom>
              <a:avLst/>
              <a:gdLst>
                <a:gd name="connsiteX0" fmla="*/ 60260 w 137465"/>
                <a:gd name="connsiteY0" fmla="*/ 186457 h 192029"/>
                <a:gd name="connsiteX1" fmla="*/ 39747 w 137465"/>
                <a:gd name="connsiteY1" fmla="*/ 139251 h 192029"/>
                <a:gd name="connsiteX2" fmla="*/ 36 w 137465"/>
                <a:gd name="connsiteY2" fmla="*/ 36555 h 192029"/>
                <a:gd name="connsiteX3" fmla="*/ 4244 w 137465"/>
                <a:gd name="connsiteY3" fmla="*/ 27351 h 192029"/>
                <a:gd name="connsiteX4" fmla="*/ 5690 w 137465"/>
                <a:gd name="connsiteY4" fmla="*/ 24984 h 192029"/>
                <a:gd name="connsiteX5" fmla="*/ 19366 w 137465"/>
                <a:gd name="connsiteY5" fmla="*/ 10651 h 192029"/>
                <a:gd name="connsiteX6" fmla="*/ 20812 w 137465"/>
                <a:gd name="connsiteY6" fmla="*/ 9599 h 192029"/>
                <a:gd name="connsiteX7" fmla="*/ 37643 w 137465"/>
                <a:gd name="connsiteY7" fmla="*/ 2235 h 192029"/>
                <a:gd name="connsiteX8" fmla="*/ 39353 w 137465"/>
                <a:gd name="connsiteY8" fmla="*/ 1841 h 192029"/>
                <a:gd name="connsiteX9" fmla="*/ 56710 w 137465"/>
                <a:gd name="connsiteY9" fmla="*/ 0 h 192029"/>
                <a:gd name="connsiteX10" fmla="*/ 99708 w 137465"/>
                <a:gd name="connsiteY10" fmla="*/ 72716 h 192029"/>
                <a:gd name="connsiteX11" fmla="*/ 101943 w 137465"/>
                <a:gd name="connsiteY11" fmla="*/ 26036 h 192029"/>
                <a:gd name="connsiteX12" fmla="*/ 110359 w 137465"/>
                <a:gd name="connsiteY12" fmla="*/ 24852 h 192029"/>
                <a:gd name="connsiteX13" fmla="*/ 130346 w 137465"/>
                <a:gd name="connsiteY13" fmla="*/ 83367 h 192029"/>
                <a:gd name="connsiteX14" fmla="*/ 127059 w 137465"/>
                <a:gd name="connsiteY14" fmla="*/ 170547 h 192029"/>
                <a:gd name="connsiteX15" fmla="*/ 60260 w 137465"/>
                <a:gd name="connsiteY15" fmla="*/ 186326 h 19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7465" h="192029">
                  <a:moveTo>
                    <a:pt x="60260" y="186457"/>
                  </a:moveTo>
                  <a:cubicBezTo>
                    <a:pt x="60260" y="186457"/>
                    <a:pt x="52371" y="164892"/>
                    <a:pt x="39747" y="139251"/>
                  </a:cubicBezTo>
                  <a:cubicBezTo>
                    <a:pt x="26992" y="113610"/>
                    <a:pt x="-1147" y="57463"/>
                    <a:pt x="36" y="36555"/>
                  </a:cubicBezTo>
                  <a:cubicBezTo>
                    <a:pt x="36" y="36555"/>
                    <a:pt x="1220" y="32742"/>
                    <a:pt x="4244" y="27351"/>
                  </a:cubicBezTo>
                  <a:cubicBezTo>
                    <a:pt x="4638" y="26562"/>
                    <a:pt x="5164" y="25773"/>
                    <a:pt x="5690" y="24984"/>
                  </a:cubicBezTo>
                  <a:cubicBezTo>
                    <a:pt x="8715" y="20381"/>
                    <a:pt x="13054" y="15122"/>
                    <a:pt x="19366" y="10651"/>
                  </a:cubicBezTo>
                  <a:cubicBezTo>
                    <a:pt x="19760" y="10257"/>
                    <a:pt x="20286" y="9994"/>
                    <a:pt x="20812" y="9599"/>
                  </a:cubicBezTo>
                  <a:cubicBezTo>
                    <a:pt x="25414" y="6575"/>
                    <a:pt x="31069" y="3813"/>
                    <a:pt x="37643" y="2235"/>
                  </a:cubicBezTo>
                  <a:cubicBezTo>
                    <a:pt x="38169" y="2104"/>
                    <a:pt x="38827" y="1972"/>
                    <a:pt x="39353" y="1841"/>
                  </a:cubicBezTo>
                  <a:cubicBezTo>
                    <a:pt x="44481" y="658"/>
                    <a:pt x="50267" y="0"/>
                    <a:pt x="56710" y="0"/>
                  </a:cubicBezTo>
                  <a:cubicBezTo>
                    <a:pt x="56710" y="0"/>
                    <a:pt x="84060" y="57725"/>
                    <a:pt x="99708" y="72716"/>
                  </a:cubicBezTo>
                  <a:cubicBezTo>
                    <a:pt x="99708" y="72716"/>
                    <a:pt x="92344" y="33925"/>
                    <a:pt x="101943" y="26036"/>
                  </a:cubicBezTo>
                  <a:lnTo>
                    <a:pt x="110359" y="24852"/>
                  </a:lnTo>
                  <a:cubicBezTo>
                    <a:pt x="110359" y="24852"/>
                    <a:pt x="122982" y="65747"/>
                    <a:pt x="130346" y="83367"/>
                  </a:cubicBezTo>
                  <a:cubicBezTo>
                    <a:pt x="148098" y="126365"/>
                    <a:pt x="127059" y="170547"/>
                    <a:pt x="127059" y="170547"/>
                  </a:cubicBezTo>
                  <a:cubicBezTo>
                    <a:pt x="127059" y="170547"/>
                    <a:pt x="87742" y="205392"/>
                    <a:pt x="60260" y="186326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4E133029-E8B1-D28D-8C1E-C1CB442E1C75}"/>
                </a:ext>
              </a:extLst>
            </p:cNvPr>
            <p:cNvSpPr/>
            <p:nvPr/>
          </p:nvSpPr>
          <p:spPr>
            <a:xfrm>
              <a:off x="2631473" y="2497082"/>
              <a:ext cx="40034" cy="77587"/>
            </a:xfrm>
            <a:custGeom>
              <a:avLst/>
              <a:gdLst>
                <a:gd name="connsiteX0" fmla="*/ 0 w 40034"/>
                <a:gd name="connsiteY0" fmla="*/ 395 h 77587"/>
                <a:gd name="connsiteX1" fmla="*/ 1709 w 40034"/>
                <a:gd name="connsiteY1" fmla="*/ 0 h 77587"/>
                <a:gd name="connsiteX2" fmla="*/ 39974 w 40034"/>
                <a:gd name="connsiteY2" fmla="*/ 76792 h 77587"/>
                <a:gd name="connsiteX3" fmla="*/ 39185 w 40034"/>
                <a:gd name="connsiteY3" fmla="*/ 77450 h 77587"/>
                <a:gd name="connsiteX4" fmla="*/ 0 w 40034"/>
                <a:gd name="connsiteY4" fmla="*/ 395 h 7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34" h="77587">
                  <a:moveTo>
                    <a:pt x="0" y="395"/>
                  </a:moveTo>
                  <a:cubicBezTo>
                    <a:pt x="0" y="395"/>
                    <a:pt x="1183" y="132"/>
                    <a:pt x="1709" y="0"/>
                  </a:cubicBezTo>
                  <a:cubicBezTo>
                    <a:pt x="11834" y="26825"/>
                    <a:pt x="26167" y="51282"/>
                    <a:pt x="39974" y="76792"/>
                  </a:cubicBezTo>
                  <a:cubicBezTo>
                    <a:pt x="40237" y="77318"/>
                    <a:pt x="39579" y="77844"/>
                    <a:pt x="39185" y="77450"/>
                  </a:cubicBezTo>
                  <a:cubicBezTo>
                    <a:pt x="19987" y="55227"/>
                    <a:pt x="8416" y="28271"/>
                    <a:pt x="0" y="395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C36DFB0C-46ED-22F9-7F7B-608169330FDB}"/>
                </a:ext>
              </a:extLst>
            </p:cNvPr>
            <p:cNvSpPr/>
            <p:nvPr/>
          </p:nvSpPr>
          <p:spPr>
            <a:xfrm>
              <a:off x="2612932" y="2504972"/>
              <a:ext cx="39771" cy="77535"/>
            </a:xfrm>
            <a:custGeom>
              <a:avLst/>
              <a:gdLst>
                <a:gd name="connsiteX0" fmla="*/ 131 w 39771"/>
                <a:gd name="connsiteY0" fmla="*/ 1052 h 77535"/>
                <a:gd name="connsiteX1" fmla="*/ 1578 w 39771"/>
                <a:gd name="connsiteY1" fmla="*/ 0 h 77535"/>
                <a:gd name="connsiteX2" fmla="*/ 39711 w 39771"/>
                <a:gd name="connsiteY2" fmla="*/ 76792 h 77535"/>
                <a:gd name="connsiteX3" fmla="*/ 38922 w 39771"/>
                <a:gd name="connsiteY3" fmla="*/ 77318 h 77535"/>
                <a:gd name="connsiteX4" fmla="*/ 0 w 39771"/>
                <a:gd name="connsiteY4" fmla="*/ 1052 h 7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71" h="77535">
                  <a:moveTo>
                    <a:pt x="131" y="1052"/>
                  </a:moveTo>
                  <a:cubicBezTo>
                    <a:pt x="131" y="1052"/>
                    <a:pt x="1052" y="394"/>
                    <a:pt x="1578" y="0"/>
                  </a:cubicBezTo>
                  <a:cubicBezTo>
                    <a:pt x="11834" y="26825"/>
                    <a:pt x="26036" y="51282"/>
                    <a:pt x="39711" y="76792"/>
                  </a:cubicBezTo>
                  <a:cubicBezTo>
                    <a:pt x="39974" y="77318"/>
                    <a:pt x="39316" y="77844"/>
                    <a:pt x="38922" y="77318"/>
                  </a:cubicBezTo>
                  <a:cubicBezTo>
                    <a:pt x="19855" y="55359"/>
                    <a:pt x="8284" y="28666"/>
                    <a:pt x="0" y="1052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A8B32ADC-8F53-05FE-BC7F-C4E288E65390}"/>
                </a:ext>
              </a:extLst>
            </p:cNvPr>
            <p:cNvSpPr/>
            <p:nvPr/>
          </p:nvSpPr>
          <p:spPr>
            <a:xfrm>
              <a:off x="2597679" y="2520225"/>
              <a:ext cx="38109" cy="73174"/>
            </a:xfrm>
            <a:custGeom>
              <a:avLst/>
              <a:gdLst>
                <a:gd name="connsiteX0" fmla="*/ 131 w 38109"/>
                <a:gd name="connsiteY0" fmla="*/ 2367 h 73174"/>
                <a:gd name="connsiteX1" fmla="*/ 1578 w 38109"/>
                <a:gd name="connsiteY1" fmla="*/ 0 h 73174"/>
                <a:gd name="connsiteX2" fmla="*/ 38002 w 38109"/>
                <a:gd name="connsiteY2" fmla="*/ 72453 h 73174"/>
                <a:gd name="connsiteX3" fmla="*/ 37213 w 38109"/>
                <a:gd name="connsiteY3" fmla="*/ 72979 h 73174"/>
                <a:gd name="connsiteX4" fmla="*/ 0 w 38109"/>
                <a:gd name="connsiteY4" fmla="*/ 2235 h 7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9" h="73174">
                  <a:moveTo>
                    <a:pt x="131" y="2367"/>
                  </a:moveTo>
                  <a:cubicBezTo>
                    <a:pt x="526" y="1578"/>
                    <a:pt x="1052" y="789"/>
                    <a:pt x="1578" y="0"/>
                  </a:cubicBezTo>
                  <a:cubicBezTo>
                    <a:pt x="11571" y="25247"/>
                    <a:pt x="24984" y="48389"/>
                    <a:pt x="38002" y="72453"/>
                  </a:cubicBezTo>
                  <a:cubicBezTo>
                    <a:pt x="38396" y="72847"/>
                    <a:pt x="37607" y="73505"/>
                    <a:pt x="37213" y="72979"/>
                  </a:cubicBezTo>
                  <a:cubicBezTo>
                    <a:pt x="18935" y="52992"/>
                    <a:pt x="8284" y="27877"/>
                    <a:pt x="0" y="2235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AA6F90EB-ACBD-5936-F261-B7F40995316A}"/>
                </a:ext>
              </a:extLst>
            </p:cNvPr>
            <p:cNvSpPr/>
            <p:nvPr/>
          </p:nvSpPr>
          <p:spPr>
            <a:xfrm>
              <a:off x="2574652" y="2783474"/>
              <a:ext cx="1238287" cy="1337157"/>
            </a:xfrm>
            <a:custGeom>
              <a:avLst/>
              <a:gdLst>
                <a:gd name="connsiteX0" fmla="*/ 1238288 w 1238287"/>
                <a:gd name="connsiteY0" fmla="*/ 96647 h 1337157"/>
                <a:gd name="connsiteX1" fmla="*/ 1100483 w 1238287"/>
                <a:gd name="connsiteY1" fmla="*/ 514270 h 1337157"/>
                <a:gd name="connsiteX2" fmla="*/ 820665 w 1238287"/>
                <a:gd name="connsiteY2" fmla="*/ 709669 h 1337157"/>
                <a:gd name="connsiteX3" fmla="*/ 733090 w 1238287"/>
                <a:gd name="connsiteY3" fmla="*/ 762923 h 1337157"/>
                <a:gd name="connsiteX4" fmla="*/ 735063 w 1238287"/>
                <a:gd name="connsiteY4" fmla="*/ 774363 h 1337157"/>
                <a:gd name="connsiteX5" fmla="*/ 734405 w 1238287"/>
                <a:gd name="connsiteY5" fmla="*/ 776862 h 1337157"/>
                <a:gd name="connsiteX6" fmla="*/ 770435 w 1238287"/>
                <a:gd name="connsiteY6" fmla="*/ 1258521 h 1337157"/>
                <a:gd name="connsiteX7" fmla="*/ 770698 w 1238287"/>
                <a:gd name="connsiteY7" fmla="*/ 1285214 h 1337157"/>
                <a:gd name="connsiteX8" fmla="*/ 244067 w 1238287"/>
                <a:gd name="connsiteY8" fmla="*/ 1275221 h 1337157"/>
                <a:gd name="connsiteX9" fmla="*/ 302450 w 1238287"/>
                <a:gd name="connsiteY9" fmla="*/ 1118349 h 1337157"/>
                <a:gd name="connsiteX10" fmla="*/ 219741 w 1238287"/>
                <a:gd name="connsiteY10" fmla="*/ 735967 h 1337157"/>
                <a:gd name="connsiteX11" fmla="*/ 214350 w 1238287"/>
                <a:gd name="connsiteY11" fmla="*/ 720319 h 1337157"/>
                <a:gd name="connsiteX12" fmla="*/ 16 w 1238287"/>
                <a:gd name="connsiteY12" fmla="*/ 214597 h 1337157"/>
                <a:gd name="connsiteX13" fmla="*/ 35913 w 1238287"/>
                <a:gd name="connsiteY13" fmla="*/ 0 h 1337157"/>
                <a:gd name="connsiteX14" fmla="*/ 133087 w 1238287"/>
                <a:gd name="connsiteY14" fmla="*/ 3682 h 1337157"/>
                <a:gd name="connsiteX15" fmla="*/ 119806 w 1238287"/>
                <a:gd name="connsiteY15" fmla="*/ 223275 h 1337157"/>
                <a:gd name="connsiteX16" fmla="*/ 396468 w 1238287"/>
                <a:gd name="connsiteY16" fmla="*/ 588695 h 1337157"/>
                <a:gd name="connsiteX17" fmla="*/ 398835 w 1238287"/>
                <a:gd name="connsiteY17" fmla="*/ 590404 h 1337157"/>
                <a:gd name="connsiteX18" fmla="*/ 404357 w 1238287"/>
                <a:gd name="connsiteY18" fmla="*/ 597899 h 1337157"/>
                <a:gd name="connsiteX19" fmla="*/ 411984 w 1238287"/>
                <a:gd name="connsiteY19" fmla="*/ 595138 h 1337157"/>
                <a:gd name="connsiteX20" fmla="*/ 557547 w 1238287"/>
                <a:gd name="connsiteY20" fmla="*/ 706907 h 1337157"/>
                <a:gd name="connsiteX21" fmla="*/ 590815 w 1238287"/>
                <a:gd name="connsiteY21" fmla="*/ 606052 h 1337157"/>
                <a:gd name="connsiteX22" fmla="*/ 589105 w 1238287"/>
                <a:gd name="connsiteY22" fmla="*/ 598425 h 1337157"/>
                <a:gd name="connsiteX23" fmla="*/ 588053 w 1238287"/>
                <a:gd name="connsiteY23" fmla="*/ 593823 h 1337157"/>
                <a:gd name="connsiteX24" fmla="*/ 587396 w 1238287"/>
                <a:gd name="connsiteY24" fmla="*/ 589484 h 1337157"/>
                <a:gd name="connsiteX25" fmla="*/ 585687 w 1238287"/>
                <a:gd name="connsiteY25" fmla="*/ 582909 h 1337157"/>
                <a:gd name="connsiteX26" fmla="*/ 587264 w 1238287"/>
                <a:gd name="connsiteY26" fmla="*/ 583304 h 1337157"/>
                <a:gd name="connsiteX27" fmla="*/ 598441 w 1238287"/>
                <a:gd name="connsiteY27" fmla="*/ 580805 h 1337157"/>
                <a:gd name="connsiteX28" fmla="*/ 629868 w 1238287"/>
                <a:gd name="connsiteY28" fmla="*/ 571864 h 1337157"/>
                <a:gd name="connsiteX29" fmla="*/ 630526 w 1238287"/>
                <a:gd name="connsiteY29" fmla="*/ 573047 h 1337157"/>
                <a:gd name="connsiteX30" fmla="*/ 789370 w 1238287"/>
                <a:gd name="connsiteY30" fmla="*/ 517163 h 1337157"/>
                <a:gd name="connsiteX31" fmla="*/ 807910 w 1238287"/>
                <a:gd name="connsiteY31" fmla="*/ 509799 h 1337157"/>
                <a:gd name="connsiteX32" fmla="*/ 970962 w 1238287"/>
                <a:gd name="connsiteY32" fmla="*/ 437872 h 1337157"/>
                <a:gd name="connsiteX33" fmla="*/ 1139668 w 1238287"/>
                <a:gd name="connsiteY33" fmla="*/ 81394 h 1337157"/>
                <a:gd name="connsiteX34" fmla="*/ 1238288 w 1238287"/>
                <a:gd name="connsiteY34" fmla="*/ 96647 h 133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238287" h="1337157">
                  <a:moveTo>
                    <a:pt x="1238288" y="96647"/>
                  </a:moveTo>
                  <a:cubicBezTo>
                    <a:pt x="1232765" y="153321"/>
                    <a:pt x="1156236" y="396189"/>
                    <a:pt x="1100483" y="514270"/>
                  </a:cubicBezTo>
                  <a:cubicBezTo>
                    <a:pt x="1084703" y="547537"/>
                    <a:pt x="924545" y="646815"/>
                    <a:pt x="820665" y="709669"/>
                  </a:cubicBezTo>
                  <a:cubicBezTo>
                    <a:pt x="783584" y="732154"/>
                    <a:pt x="735457" y="761477"/>
                    <a:pt x="733090" y="762923"/>
                  </a:cubicBezTo>
                  <a:cubicBezTo>
                    <a:pt x="734274" y="767789"/>
                    <a:pt x="735063" y="771865"/>
                    <a:pt x="735063" y="774363"/>
                  </a:cubicBezTo>
                  <a:cubicBezTo>
                    <a:pt x="735063" y="775678"/>
                    <a:pt x="734800" y="776599"/>
                    <a:pt x="734405" y="776862"/>
                  </a:cubicBezTo>
                  <a:cubicBezTo>
                    <a:pt x="752157" y="857336"/>
                    <a:pt x="768199" y="1116377"/>
                    <a:pt x="770435" y="1258521"/>
                  </a:cubicBezTo>
                  <a:cubicBezTo>
                    <a:pt x="770566" y="1267989"/>
                    <a:pt x="770698" y="1276930"/>
                    <a:pt x="770698" y="1285214"/>
                  </a:cubicBezTo>
                  <a:cubicBezTo>
                    <a:pt x="531117" y="1388042"/>
                    <a:pt x="318361" y="1312828"/>
                    <a:pt x="244067" y="1275221"/>
                  </a:cubicBezTo>
                  <a:cubicBezTo>
                    <a:pt x="256427" y="1220257"/>
                    <a:pt x="287328" y="1174365"/>
                    <a:pt x="302450" y="1118349"/>
                  </a:cubicBezTo>
                  <a:cubicBezTo>
                    <a:pt x="322306" y="1044976"/>
                    <a:pt x="268262" y="847474"/>
                    <a:pt x="219741" y="735967"/>
                  </a:cubicBezTo>
                  <a:cubicBezTo>
                    <a:pt x="217242" y="730313"/>
                    <a:pt x="215665" y="725185"/>
                    <a:pt x="214350" y="720319"/>
                  </a:cubicBezTo>
                  <a:cubicBezTo>
                    <a:pt x="80752" y="570023"/>
                    <a:pt x="-1299" y="255491"/>
                    <a:pt x="16" y="214597"/>
                  </a:cubicBezTo>
                  <a:cubicBezTo>
                    <a:pt x="2119" y="153453"/>
                    <a:pt x="19082" y="69823"/>
                    <a:pt x="35913" y="0"/>
                  </a:cubicBezTo>
                  <a:cubicBezTo>
                    <a:pt x="65368" y="1578"/>
                    <a:pt x="102317" y="3813"/>
                    <a:pt x="133087" y="3682"/>
                  </a:cubicBezTo>
                  <a:cubicBezTo>
                    <a:pt x="125986" y="86522"/>
                    <a:pt x="117702" y="194478"/>
                    <a:pt x="119806" y="223275"/>
                  </a:cubicBezTo>
                  <a:cubicBezTo>
                    <a:pt x="122567" y="260225"/>
                    <a:pt x="256822" y="494020"/>
                    <a:pt x="396468" y="588695"/>
                  </a:cubicBezTo>
                  <a:cubicBezTo>
                    <a:pt x="397257" y="589221"/>
                    <a:pt x="398046" y="589747"/>
                    <a:pt x="398835" y="590404"/>
                  </a:cubicBezTo>
                  <a:cubicBezTo>
                    <a:pt x="400544" y="591456"/>
                    <a:pt x="402385" y="594218"/>
                    <a:pt x="404357" y="597899"/>
                  </a:cubicBezTo>
                  <a:cubicBezTo>
                    <a:pt x="407119" y="596979"/>
                    <a:pt x="409617" y="596058"/>
                    <a:pt x="411984" y="595138"/>
                  </a:cubicBezTo>
                  <a:cubicBezTo>
                    <a:pt x="437888" y="635375"/>
                    <a:pt x="504292" y="726631"/>
                    <a:pt x="557547" y="706907"/>
                  </a:cubicBezTo>
                  <a:cubicBezTo>
                    <a:pt x="597521" y="691917"/>
                    <a:pt x="597521" y="643133"/>
                    <a:pt x="590815" y="606052"/>
                  </a:cubicBezTo>
                  <a:cubicBezTo>
                    <a:pt x="590157" y="603291"/>
                    <a:pt x="589500" y="600661"/>
                    <a:pt x="589105" y="598425"/>
                  </a:cubicBezTo>
                  <a:cubicBezTo>
                    <a:pt x="588711" y="596453"/>
                    <a:pt x="588448" y="595138"/>
                    <a:pt x="588053" y="593823"/>
                  </a:cubicBezTo>
                  <a:cubicBezTo>
                    <a:pt x="587790" y="592114"/>
                    <a:pt x="587527" y="590667"/>
                    <a:pt x="587396" y="589484"/>
                  </a:cubicBezTo>
                  <a:cubicBezTo>
                    <a:pt x="586870" y="587248"/>
                    <a:pt x="586213" y="584882"/>
                    <a:pt x="585687" y="582909"/>
                  </a:cubicBezTo>
                  <a:cubicBezTo>
                    <a:pt x="586081" y="582909"/>
                    <a:pt x="586738" y="583172"/>
                    <a:pt x="587264" y="583304"/>
                  </a:cubicBezTo>
                  <a:cubicBezTo>
                    <a:pt x="589631" y="583041"/>
                    <a:pt x="593313" y="582120"/>
                    <a:pt x="598441" y="580805"/>
                  </a:cubicBezTo>
                  <a:cubicBezTo>
                    <a:pt x="606068" y="578964"/>
                    <a:pt x="616719" y="575940"/>
                    <a:pt x="629868" y="571864"/>
                  </a:cubicBezTo>
                  <a:lnTo>
                    <a:pt x="630526" y="573047"/>
                  </a:lnTo>
                  <a:cubicBezTo>
                    <a:pt x="667607" y="561607"/>
                    <a:pt x="724412" y="542409"/>
                    <a:pt x="789370" y="517163"/>
                  </a:cubicBezTo>
                  <a:cubicBezTo>
                    <a:pt x="795418" y="514664"/>
                    <a:pt x="801598" y="512297"/>
                    <a:pt x="807910" y="509799"/>
                  </a:cubicBezTo>
                  <a:cubicBezTo>
                    <a:pt x="870895" y="484684"/>
                    <a:pt x="905347" y="471797"/>
                    <a:pt x="970962" y="437872"/>
                  </a:cubicBezTo>
                  <a:cubicBezTo>
                    <a:pt x="970962" y="437872"/>
                    <a:pt x="1069319" y="257332"/>
                    <a:pt x="1139668" y="81394"/>
                  </a:cubicBezTo>
                  <a:cubicBezTo>
                    <a:pt x="1194106" y="98488"/>
                    <a:pt x="1210674" y="92045"/>
                    <a:pt x="1238288" y="96647"/>
                  </a:cubicBezTo>
                  <a:close/>
                </a:path>
              </a:pathLst>
            </a:custGeom>
            <a:solidFill>
              <a:schemeClr val="accent1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62" name="Graphic 4">
            <a:extLst>
              <a:ext uri="{FF2B5EF4-FFF2-40B4-BE49-F238E27FC236}">
                <a16:creationId xmlns:a16="http://schemas.microsoft.com/office/drawing/2014/main" id="{CCF042FE-E34B-6C54-C2A3-E4DCA5C7634E}"/>
              </a:ext>
            </a:extLst>
          </p:cNvPr>
          <p:cNvGrpSpPr>
            <a:grpSpLocks noChangeAspect="1"/>
          </p:cNvGrpSpPr>
          <p:nvPr/>
        </p:nvGrpSpPr>
        <p:grpSpPr>
          <a:xfrm>
            <a:off x="4838194" y="1409102"/>
            <a:ext cx="1708029" cy="3214106"/>
            <a:chOff x="2522029" y="1516239"/>
            <a:chExt cx="1893736" cy="3599203"/>
          </a:xfrm>
        </p:grpSpPr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DA8E2ED8-D072-3B64-4951-C7855F3A02A4}"/>
                </a:ext>
              </a:extLst>
            </p:cNvPr>
            <p:cNvSpPr/>
            <p:nvPr/>
          </p:nvSpPr>
          <p:spPr>
            <a:xfrm>
              <a:off x="2522029" y="1516239"/>
              <a:ext cx="1893736" cy="3599203"/>
            </a:xfrm>
            <a:custGeom>
              <a:avLst/>
              <a:gdLst>
                <a:gd name="connsiteX0" fmla="*/ 914840 w 1893736"/>
                <a:gd name="connsiteY0" fmla="*/ 2496039 h 3599203"/>
                <a:gd name="connsiteX1" fmla="*/ 706949 w 1893736"/>
                <a:gd name="connsiteY1" fmla="*/ 2303270 h 3599203"/>
                <a:gd name="connsiteX2" fmla="*/ 708264 w 1893736"/>
                <a:gd name="connsiteY2" fmla="*/ 2219246 h 3599203"/>
                <a:gd name="connsiteX3" fmla="*/ 739691 w 1893736"/>
                <a:gd name="connsiteY3" fmla="*/ 1977824 h 3599203"/>
                <a:gd name="connsiteX4" fmla="*/ 818455 w 1893736"/>
                <a:gd name="connsiteY4" fmla="*/ 1767961 h 3599203"/>
                <a:gd name="connsiteX5" fmla="*/ 950343 w 1893736"/>
                <a:gd name="connsiteY5" fmla="*/ 1571116 h 3599203"/>
                <a:gd name="connsiteX6" fmla="*/ 1060272 w 1893736"/>
                <a:gd name="connsiteY6" fmla="*/ 1420819 h 3599203"/>
                <a:gd name="connsiteX7" fmla="*/ 1145085 w 1893736"/>
                <a:gd name="connsiteY7" fmla="*/ 1274862 h 3599203"/>
                <a:gd name="connsiteX8" fmla="*/ 1196893 w 1893736"/>
                <a:gd name="connsiteY8" fmla="*/ 1125354 h 3599203"/>
                <a:gd name="connsiteX9" fmla="*/ 1207544 w 1893736"/>
                <a:gd name="connsiteY9" fmla="*/ 961908 h 3599203"/>
                <a:gd name="connsiteX10" fmla="*/ 916418 w 1893736"/>
                <a:gd name="connsiteY10" fmla="*/ 578606 h 3599203"/>
                <a:gd name="connsiteX11" fmla="*/ 824110 w 1893736"/>
                <a:gd name="connsiteY11" fmla="*/ 608717 h 3599203"/>
                <a:gd name="connsiteX12" fmla="*/ 741532 w 1893736"/>
                <a:gd name="connsiteY12" fmla="*/ 688928 h 3599203"/>
                <a:gd name="connsiteX13" fmla="*/ 686042 w 1893736"/>
                <a:gd name="connsiteY13" fmla="*/ 821736 h 3599203"/>
                <a:gd name="connsiteX14" fmla="*/ 685647 w 1893736"/>
                <a:gd name="connsiteY14" fmla="*/ 823314 h 3599203"/>
                <a:gd name="connsiteX15" fmla="*/ 445804 w 1893736"/>
                <a:gd name="connsiteY15" fmla="*/ 1026734 h 3599203"/>
                <a:gd name="connsiteX16" fmla="*/ 281043 w 1893736"/>
                <a:gd name="connsiteY16" fmla="*/ 1039226 h 3599203"/>
                <a:gd name="connsiteX17" fmla="*/ 4118 w 1893736"/>
                <a:gd name="connsiteY17" fmla="*/ 735608 h 3599203"/>
                <a:gd name="connsiteX18" fmla="*/ 33309 w 1893736"/>
                <a:gd name="connsiteY18" fmla="*/ 616344 h 3599203"/>
                <a:gd name="connsiteX19" fmla="*/ 213981 w 1893736"/>
                <a:gd name="connsiteY19" fmla="*/ 294449 h 3599203"/>
                <a:gd name="connsiteX20" fmla="*/ 501951 w 1893736"/>
                <a:gd name="connsiteY20" fmla="*/ 91818 h 3599203"/>
                <a:gd name="connsiteX21" fmla="*/ 872894 w 1893736"/>
                <a:gd name="connsiteY21" fmla="*/ 4243 h 3599203"/>
                <a:gd name="connsiteX22" fmla="*/ 1274606 w 1893736"/>
                <a:gd name="connsiteY22" fmla="*/ 36854 h 3599203"/>
                <a:gd name="connsiteX23" fmla="*/ 1585324 w 1893736"/>
                <a:gd name="connsiteY23" fmla="*/ 197801 h 3599203"/>
                <a:gd name="connsiteX24" fmla="*/ 1794793 w 1893736"/>
                <a:gd name="connsiteY24" fmla="*/ 480380 h 3599203"/>
                <a:gd name="connsiteX25" fmla="*/ 1890651 w 1893736"/>
                <a:gd name="connsiteY25" fmla="*/ 880908 h 3599203"/>
                <a:gd name="connsiteX26" fmla="*/ 1868823 w 1893736"/>
                <a:gd name="connsiteY26" fmla="*/ 1169010 h 3599203"/>
                <a:gd name="connsiteX27" fmla="*/ 1773623 w 1893736"/>
                <a:gd name="connsiteY27" fmla="*/ 1417663 h 3599203"/>
                <a:gd name="connsiteX28" fmla="*/ 1628454 w 1893736"/>
                <a:gd name="connsiteY28" fmla="*/ 1647119 h 3599203"/>
                <a:gd name="connsiteX29" fmla="*/ 1456461 w 1893736"/>
                <a:gd name="connsiteY29" fmla="*/ 1874997 h 3599203"/>
                <a:gd name="connsiteX30" fmla="*/ 1377959 w 1893736"/>
                <a:gd name="connsiteY30" fmla="*/ 2007147 h 3599203"/>
                <a:gd name="connsiteX31" fmla="*/ 1332463 w 1893736"/>
                <a:gd name="connsiteY31" fmla="*/ 2142848 h 3599203"/>
                <a:gd name="connsiteX32" fmla="*/ 1313396 w 1893736"/>
                <a:gd name="connsiteY32" fmla="*/ 2292356 h 3599203"/>
                <a:gd name="connsiteX33" fmla="*/ 1313396 w 1893736"/>
                <a:gd name="connsiteY33" fmla="*/ 2293934 h 3599203"/>
                <a:gd name="connsiteX34" fmla="*/ 1134828 w 1893736"/>
                <a:gd name="connsiteY34" fmla="*/ 2479471 h 3599203"/>
                <a:gd name="connsiteX35" fmla="*/ 915103 w 1893736"/>
                <a:gd name="connsiteY35" fmla="*/ 2496170 h 3599203"/>
                <a:gd name="connsiteX36" fmla="*/ 708922 w 1893736"/>
                <a:gd name="connsiteY36" fmla="*/ 3254228 h 3599203"/>
                <a:gd name="connsiteX37" fmla="*/ 724306 w 1893736"/>
                <a:gd name="connsiteY37" fmla="*/ 3104984 h 3599203"/>
                <a:gd name="connsiteX38" fmla="*/ 790316 w 1893736"/>
                <a:gd name="connsiteY38" fmla="*/ 2982301 h 3599203"/>
                <a:gd name="connsiteX39" fmla="*/ 901428 w 1893736"/>
                <a:gd name="connsiteY39" fmla="*/ 2894989 h 3599203"/>
                <a:gd name="connsiteX40" fmla="*/ 1052513 w 1893736"/>
                <a:gd name="connsiteY40" fmla="*/ 2854489 h 3599203"/>
                <a:gd name="connsiteX41" fmla="*/ 1210305 w 1893736"/>
                <a:gd name="connsiteY41" fmla="*/ 2871715 h 3599203"/>
                <a:gd name="connsiteX42" fmla="*/ 1333252 w 1893736"/>
                <a:gd name="connsiteY42" fmla="*/ 2941275 h 3599203"/>
                <a:gd name="connsiteX43" fmla="*/ 1416881 w 1893736"/>
                <a:gd name="connsiteY43" fmla="*/ 3052649 h 3599203"/>
                <a:gd name="connsiteX44" fmla="*/ 1454620 w 1893736"/>
                <a:gd name="connsiteY44" fmla="*/ 3197818 h 3599203"/>
                <a:gd name="connsiteX45" fmla="*/ 1439235 w 1893736"/>
                <a:gd name="connsiteY45" fmla="*/ 3347063 h 3599203"/>
                <a:gd name="connsiteX46" fmla="*/ 1373357 w 1893736"/>
                <a:gd name="connsiteY46" fmla="*/ 3470929 h 3599203"/>
                <a:gd name="connsiteX47" fmla="*/ 1262245 w 1893736"/>
                <a:gd name="connsiteY47" fmla="*/ 3558241 h 3599203"/>
                <a:gd name="connsiteX48" fmla="*/ 1108661 w 1893736"/>
                <a:gd name="connsiteY48" fmla="*/ 3597820 h 3599203"/>
                <a:gd name="connsiteX49" fmla="*/ 953368 w 1893736"/>
                <a:gd name="connsiteY49" fmla="*/ 3581647 h 3599203"/>
                <a:gd name="connsiteX50" fmla="*/ 830421 w 1893736"/>
                <a:gd name="connsiteY50" fmla="*/ 3512087 h 3599203"/>
                <a:gd name="connsiteX51" fmla="*/ 746660 w 1893736"/>
                <a:gd name="connsiteY51" fmla="*/ 3399528 h 3599203"/>
                <a:gd name="connsiteX52" fmla="*/ 708922 w 1893736"/>
                <a:gd name="connsiteY52" fmla="*/ 3254360 h 3599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893736" h="3599203">
                  <a:moveTo>
                    <a:pt x="914840" y="2496039"/>
                  </a:moveTo>
                  <a:cubicBezTo>
                    <a:pt x="802676" y="2504586"/>
                    <a:pt x="707344" y="2415697"/>
                    <a:pt x="706949" y="2303270"/>
                  </a:cubicBezTo>
                  <a:cubicBezTo>
                    <a:pt x="706949" y="2274210"/>
                    <a:pt x="707212" y="2246202"/>
                    <a:pt x="708264" y="2219246"/>
                  </a:cubicBezTo>
                  <a:cubicBezTo>
                    <a:pt x="711420" y="2132460"/>
                    <a:pt x="721808" y="2051987"/>
                    <a:pt x="739691" y="1977824"/>
                  </a:cubicBezTo>
                  <a:cubicBezTo>
                    <a:pt x="757574" y="1903662"/>
                    <a:pt x="783741" y="1833708"/>
                    <a:pt x="818455" y="1767961"/>
                  </a:cubicBezTo>
                  <a:cubicBezTo>
                    <a:pt x="853170" y="1702215"/>
                    <a:pt x="897088" y="1636600"/>
                    <a:pt x="950343" y="1571116"/>
                  </a:cubicBezTo>
                  <a:cubicBezTo>
                    <a:pt x="990186" y="1519571"/>
                    <a:pt x="1026741" y="1469472"/>
                    <a:pt x="1060272" y="1420819"/>
                  </a:cubicBezTo>
                  <a:cubicBezTo>
                    <a:pt x="1093802" y="1372167"/>
                    <a:pt x="1122073" y="1323514"/>
                    <a:pt x="1145085" y="1274862"/>
                  </a:cubicBezTo>
                  <a:cubicBezTo>
                    <a:pt x="1168096" y="1226209"/>
                    <a:pt x="1185322" y="1176373"/>
                    <a:pt x="1196893" y="1125354"/>
                  </a:cubicBezTo>
                  <a:cubicBezTo>
                    <a:pt x="1208333" y="1074335"/>
                    <a:pt x="1212015" y="1019897"/>
                    <a:pt x="1207544" y="961908"/>
                  </a:cubicBezTo>
                  <a:cubicBezTo>
                    <a:pt x="1187163" y="693268"/>
                    <a:pt x="1090121" y="565456"/>
                    <a:pt x="916418" y="578606"/>
                  </a:cubicBezTo>
                  <a:cubicBezTo>
                    <a:pt x="885780" y="580972"/>
                    <a:pt x="855011" y="590966"/>
                    <a:pt x="824110" y="608717"/>
                  </a:cubicBezTo>
                  <a:cubicBezTo>
                    <a:pt x="793077" y="626469"/>
                    <a:pt x="765595" y="653162"/>
                    <a:pt x="741532" y="688928"/>
                  </a:cubicBezTo>
                  <a:cubicBezTo>
                    <a:pt x="717600" y="724694"/>
                    <a:pt x="699060" y="769008"/>
                    <a:pt x="686042" y="821736"/>
                  </a:cubicBezTo>
                  <a:lnTo>
                    <a:pt x="685647" y="823314"/>
                  </a:lnTo>
                  <a:cubicBezTo>
                    <a:pt x="658165" y="935872"/>
                    <a:pt x="561386" y="1018056"/>
                    <a:pt x="445804" y="1026734"/>
                  </a:cubicBezTo>
                  <a:lnTo>
                    <a:pt x="281043" y="1039226"/>
                  </a:lnTo>
                  <a:cubicBezTo>
                    <a:pt x="112074" y="1051981"/>
                    <a:pt x="-25863" y="902342"/>
                    <a:pt x="4118" y="735608"/>
                  </a:cubicBezTo>
                  <a:cubicBezTo>
                    <a:pt x="11613" y="694057"/>
                    <a:pt x="21343" y="654346"/>
                    <a:pt x="33309" y="616344"/>
                  </a:cubicBezTo>
                  <a:cubicBezTo>
                    <a:pt x="73809" y="488664"/>
                    <a:pt x="134033" y="381366"/>
                    <a:pt x="213981" y="294449"/>
                  </a:cubicBezTo>
                  <a:cubicBezTo>
                    <a:pt x="293929" y="207532"/>
                    <a:pt x="389919" y="139944"/>
                    <a:pt x="501951" y="91818"/>
                  </a:cubicBezTo>
                  <a:cubicBezTo>
                    <a:pt x="614115" y="43691"/>
                    <a:pt x="737719" y="14500"/>
                    <a:pt x="872894" y="4243"/>
                  </a:cubicBezTo>
                  <a:cubicBezTo>
                    <a:pt x="1020824" y="-6934"/>
                    <a:pt x="1154815" y="3980"/>
                    <a:pt x="1274606" y="36854"/>
                  </a:cubicBezTo>
                  <a:cubicBezTo>
                    <a:pt x="1394396" y="69858"/>
                    <a:pt x="1498013" y="123508"/>
                    <a:pt x="1585324" y="197801"/>
                  </a:cubicBezTo>
                  <a:cubicBezTo>
                    <a:pt x="1672636" y="272095"/>
                    <a:pt x="1742458" y="366376"/>
                    <a:pt x="1794793" y="480380"/>
                  </a:cubicBezTo>
                  <a:cubicBezTo>
                    <a:pt x="1847127" y="594516"/>
                    <a:pt x="1879080" y="727982"/>
                    <a:pt x="1890651" y="880908"/>
                  </a:cubicBezTo>
                  <a:cubicBezTo>
                    <a:pt x="1898541" y="985445"/>
                    <a:pt x="1891309" y="1081567"/>
                    <a:pt x="1868823" y="1169010"/>
                  </a:cubicBezTo>
                  <a:cubicBezTo>
                    <a:pt x="1846338" y="1256453"/>
                    <a:pt x="1814517" y="1339425"/>
                    <a:pt x="1773623" y="1417663"/>
                  </a:cubicBezTo>
                  <a:cubicBezTo>
                    <a:pt x="1732596" y="1496033"/>
                    <a:pt x="1684207" y="1572431"/>
                    <a:pt x="1628454" y="1647119"/>
                  </a:cubicBezTo>
                  <a:cubicBezTo>
                    <a:pt x="1572569" y="1721807"/>
                    <a:pt x="1514318" y="1797021"/>
                    <a:pt x="1456461" y="1874997"/>
                  </a:cubicBezTo>
                  <a:cubicBezTo>
                    <a:pt x="1423719" y="1919178"/>
                    <a:pt x="1398078" y="1963623"/>
                    <a:pt x="1377959" y="2007147"/>
                  </a:cubicBezTo>
                  <a:cubicBezTo>
                    <a:pt x="1357841" y="2050803"/>
                    <a:pt x="1342588" y="2096037"/>
                    <a:pt x="1332463" y="2142848"/>
                  </a:cubicBezTo>
                  <a:cubicBezTo>
                    <a:pt x="1322206" y="2189791"/>
                    <a:pt x="1315894" y="2239627"/>
                    <a:pt x="1313396" y="2292356"/>
                  </a:cubicBezTo>
                  <a:cubicBezTo>
                    <a:pt x="1313396" y="2292882"/>
                    <a:pt x="1313396" y="2293408"/>
                    <a:pt x="1313396" y="2293934"/>
                  </a:cubicBezTo>
                  <a:cubicBezTo>
                    <a:pt x="1308925" y="2392159"/>
                    <a:pt x="1232922" y="2471976"/>
                    <a:pt x="1134828" y="2479471"/>
                  </a:cubicBezTo>
                  <a:lnTo>
                    <a:pt x="915103" y="2496170"/>
                  </a:lnTo>
                  <a:close/>
                  <a:moveTo>
                    <a:pt x="708922" y="3254228"/>
                  </a:moveTo>
                  <a:cubicBezTo>
                    <a:pt x="704845" y="3201105"/>
                    <a:pt x="709974" y="3151401"/>
                    <a:pt x="724306" y="3104984"/>
                  </a:cubicBezTo>
                  <a:cubicBezTo>
                    <a:pt x="738639" y="3058567"/>
                    <a:pt x="760598" y="3017672"/>
                    <a:pt x="790316" y="2982301"/>
                  </a:cubicBezTo>
                  <a:cubicBezTo>
                    <a:pt x="820033" y="2946929"/>
                    <a:pt x="856983" y="2917738"/>
                    <a:pt x="901428" y="2894989"/>
                  </a:cubicBezTo>
                  <a:cubicBezTo>
                    <a:pt x="945741" y="2872241"/>
                    <a:pt x="996103" y="2858697"/>
                    <a:pt x="1052513" y="2854489"/>
                  </a:cubicBezTo>
                  <a:cubicBezTo>
                    <a:pt x="1110371" y="2850150"/>
                    <a:pt x="1163099" y="2855804"/>
                    <a:pt x="1210305" y="2871715"/>
                  </a:cubicBezTo>
                  <a:cubicBezTo>
                    <a:pt x="1257643" y="2887494"/>
                    <a:pt x="1298537" y="2910768"/>
                    <a:pt x="1333252" y="2941275"/>
                  </a:cubicBezTo>
                  <a:cubicBezTo>
                    <a:pt x="1367966" y="2971781"/>
                    <a:pt x="1395842" y="3008994"/>
                    <a:pt x="1416881" y="3052649"/>
                  </a:cubicBezTo>
                  <a:cubicBezTo>
                    <a:pt x="1437920" y="3096305"/>
                    <a:pt x="1450543" y="3144695"/>
                    <a:pt x="1454620" y="3197818"/>
                  </a:cubicBezTo>
                  <a:cubicBezTo>
                    <a:pt x="1458696" y="3250941"/>
                    <a:pt x="1453436" y="3300646"/>
                    <a:pt x="1439235" y="3347063"/>
                  </a:cubicBezTo>
                  <a:cubicBezTo>
                    <a:pt x="1424902" y="3393480"/>
                    <a:pt x="1402943" y="3434769"/>
                    <a:pt x="1373357" y="3470929"/>
                  </a:cubicBezTo>
                  <a:cubicBezTo>
                    <a:pt x="1343771" y="3507090"/>
                    <a:pt x="1306690" y="3536281"/>
                    <a:pt x="1262245" y="3558241"/>
                  </a:cubicBezTo>
                  <a:cubicBezTo>
                    <a:pt x="1217800" y="3580200"/>
                    <a:pt x="1166650" y="3593349"/>
                    <a:pt x="1108661" y="3597820"/>
                  </a:cubicBezTo>
                  <a:cubicBezTo>
                    <a:pt x="1052382" y="3602028"/>
                    <a:pt x="1000574" y="3596637"/>
                    <a:pt x="953368" y="3581647"/>
                  </a:cubicBezTo>
                  <a:cubicBezTo>
                    <a:pt x="906161" y="3566656"/>
                    <a:pt x="865136" y="3543382"/>
                    <a:pt x="830421" y="3512087"/>
                  </a:cubicBezTo>
                  <a:cubicBezTo>
                    <a:pt x="795707" y="3480791"/>
                    <a:pt x="767699" y="3443184"/>
                    <a:pt x="746660" y="3399528"/>
                  </a:cubicBezTo>
                  <a:cubicBezTo>
                    <a:pt x="725490" y="3355873"/>
                    <a:pt x="712998" y="3307352"/>
                    <a:pt x="708922" y="325436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68BFB456-D869-EB5C-C780-43408EE67D54}"/>
                </a:ext>
              </a:extLst>
            </p:cNvPr>
            <p:cNvSpPr/>
            <p:nvPr/>
          </p:nvSpPr>
          <p:spPr>
            <a:xfrm>
              <a:off x="2639271" y="1740512"/>
              <a:ext cx="345727" cy="655588"/>
            </a:xfrm>
            <a:custGeom>
              <a:avLst/>
              <a:gdLst>
                <a:gd name="connsiteX0" fmla="*/ 343026 w 345727"/>
                <a:gd name="connsiteY0" fmla="*/ 25205 h 655588"/>
                <a:gd name="connsiteX1" fmla="*/ 320278 w 345727"/>
                <a:gd name="connsiteY1" fmla="*/ 2457 h 655588"/>
                <a:gd name="connsiteX2" fmla="*/ 127114 w 345727"/>
                <a:gd name="connsiteY2" fmla="*/ 193122 h 655588"/>
                <a:gd name="connsiteX3" fmla="*/ 10479 w 345727"/>
                <a:gd name="connsiteY3" fmla="*/ 397068 h 655588"/>
                <a:gd name="connsiteX4" fmla="*/ 30466 w 345727"/>
                <a:gd name="connsiteY4" fmla="*/ 593650 h 655588"/>
                <a:gd name="connsiteX5" fmla="*/ 144603 w 345727"/>
                <a:gd name="connsiteY5" fmla="*/ 649929 h 655588"/>
                <a:gd name="connsiteX6" fmla="*/ 145786 w 345727"/>
                <a:gd name="connsiteY6" fmla="*/ 640725 h 655588"/>
                <a:gd name="connsiteX7" fmla="*/ 47429 w 345727"/>
                <a:gd name="connsiteY7" fmla="*/ 498449 h 655588"/>
                <a:gd name="connsiteX8" fmla="*/ 100684 w 345727"/>
                <a:gd name="connsiteY8" fmla="*/ 307653 h 655588"/>
                <a:gd name="connsiteX9" fmla="*/ 343026 w 345727"/>
                <a:gd name="connsiteY9" fmla="*/ 25205 h 65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5727" h="655588">
                  <a:moveTo>
                    <a:pt x="343026" y="25205"/>
                  </a:moveTo>
                  <a:cubicBezTo>
                    <a:pt x="352888" y="11924"/>
                    <a:pt x="333558" y="-6748"/>
                    <a:pt x="320278" y="2457"/>
                  </a:cubicBezTo>
                  <a:cubicBezTo>
                    <a:pt x="247299" y="52950"/>
                    <a:pt x="184314" y="125798"/>
                    <a:pt x="127114" y="193122"/>
                  </a:cubicBezTo>
                  <a:cubicBezTo>
                    <a:pt x="75963" y="253214"/>
                    <a:pt x="30203" y="319618"/>
                    <a:pt x="10479" y="397068"/>
                  </a:cubicBezTo>
                  <a:cubicBezTo>
                    <a:pt x="-5957" y="461631"/>
                    <a:pt x="-5694" y="535662"/>
                    <a:pt x="30466" y="593650"/>
                  </a:cubicBezTo>
                  <a:cubicBezTo>
                    <a:pt x="54004" y="631389"/>
                    <a:pt x="98974" y="670442"/>
                    <a:pt x="144603" y="649929"/>
                  </a:cubicBezTo>
                  <a:cubicBezTo>
                    <a:pt x="147758" y="648483"/>
                    <a:pt x="148547" y="642960"/>
                    <a:pt x="145786" y="640725"/>
                  </a:cubicBezTo>
                  <a:cubicBezTo>
                    <a:pt x="92926" y="599304"/>
                    <a:pt x="54135" y="572611"/>
                    <a:pt x="47429" y="498449"/>
                  </a:cubicBezTo>
                  <a:cubicBezTo>
                    <a:pt x="41249" y="430730"/>
                    <a:pt x="65707" y="364458"/>
                    <a:pt x="100684" y="307653"/>
                  </a:cubicBezTo>
                  <a:cubicBezTo>
                    <a:pt x="166430" y="200617"/>
                    <a:pt x="268995" y="125009"/>
                    <a:pt x="343026" y="25205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4DCD3BD-B3C6-AEAD-1852-3C06E2ABE519}"/>
                </a:ext>
              </a:extLst>
            </p:cNvPr>
            <p:cNvSpPr/>
            <p:nvPr/>
          </p:nvSpPr>
          <p:spPr>
            <a:xfrm>
              <a:off x="3327575" y="4463902"/>
              <a:ext cx="190229" cy="495384"/>
            </a:xfrm>
            <a:custGeom>
              <a:avLst/>
              <a:gdLst>
                <a:gd name="connsiteX0" fmla="*/ 182799 w 190229"/>
                <a:gd name="connsiteY0" fmla="*/ 465014 h 495384"/>
                <a:gd name="connsiteX1" fmla="*/ 43810 w 190229"/>
                <a:gd name="connsiteY1" fmla="*/ 253836 h 495384"/>
                <a:gd name="connsiteX2" fmla="*/ 168729 w 190229"/>
                <a:gd name="connsiteY2" fmla="*/ 16622 h 495384"/>
                <a:gd name="connsiteX3" fmla="*/ 161891 w 190229"/>
                <a:gd name="connsiteY3" fmla="*/ 317 h 495384"/>
                <a:gd name="connsiteX4" fmla="*/ 174646 w 190229"/>
                <a:gd name="connsiteY4" fmla="*/ 495258 h 495384"/>
                <a:gd name="connsiteX5" fmla="*/ 182799 w 190229"/>
                <a:gd name="connsiteY5" fmla="*/ 465014 h 495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229" h="495384">
                  <a:moveTo>
                    <a:pt x="182799" y="465014"/>
                  </a:moveTo>
                  <a:cubicBezTo>
                    <a:pt x="100352" y="414915"/>
                    <a:pt x="45388" y="356401"/>
                    <a:pt x="43810" y="253836"/>
                  </a:cubicBezTo>
                  <a:cubicBezTo>
                    <a:pt x="42232" y="153507"/>
                    <a:pt x="92068" y="75532"/>
                    <a:pt x="168729" y="16622"/>
                  </a:cubicBezTo>
                  <a:cubicBezTo>
                    <a:pt x="176356" y="10705"/>
                    <a:pt x="172411" y="-2181"/>
                    <a:pt x="161891" y="317"/>
                  </a:cubicBezTo>
                  <a:cubicBezTo>
                    <a:pt x="-54941" y="50679"/>
                    <a:pt x="-57176" y="467250"/>
                    <a:pt x="174646" y="495258"/>
                  </a:cubicBezTo>
                  <a:cubicBezTo>
                    <a:pt x="191477" y="497361"/>
                    <a:pt x="195422" y="472641"/>
                    <a:pt x="182799" y="465014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66" name="Graphic 4">
            <a:extLst>
              <a:ext uri="{FF2B5EF4-FFF2-40B4-BE49-F238E27FC236}">
                <a16:creationId xmlns:a16="http://schemas.microsoft.com/office/drawing/2014/main" id="{1D5A4A8A-0FE6-C9FC-8BD7-9EA0E2ECD092}"/>
              </a:ext>
            </a:extLst>
          </p:cNvPr>
          <p:cNvGrpSpPr>
            <a:grpSpLocks noChangeAspect="1"/>
          </p:cNvGrpSpPr>
          <p:nvPr/>
        </p:nvGrpSpPr>
        <p:grpSpPr>
          <a:xfrm>
            <a:off x="6344727" y="3250933"/>
            <a:ext cx="1402818" cy="3127282"/>
            <a:chOff x="5034430" y="3044694"/>
            <a:chExt cx="1150954" cy="2591462"/>
          </a:xfrm>
        </p:grpSpPr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DE0118C-BF03-9EC0-8773-9A3F7343BCD4}"/>
                </a:ext>
              </a:extLst>
            </p:cNvPr>
            <p:cNvSpPr/>
            <p:nvPr/>
          </p:nvSpPr>
          <p:spPr>
            <a:xfrm>
              <a:off x="5354038" y="4229754"/>
              <a:ext cx="269062" cy="1406402"/>
            </a:xfrm>
            <a:custGeom>
              <a:avLst/>
              <a:gdLst>
                <a:gd name="connsiteX0" fmla="*/ 260359 w 269062"/>
                <a:gd name="connsiteY0" fmla="*/ 1386215 h 1406402"/>
                <a:gd name="connsiteX1" fmla="*/ 198163 w 269062"/>
                <a:gd name="connsiteY1" fmla="*/ 1355840 h 1406402"/>
                <a:gd name="connsiteX2" fmla="*/ 178570 w 269062"/>
                <a:gd name="connsiteY2" fmla="*/ 1334932 h 1406402"/>
                <a:gd name="connsiteX3" fmla="*/ 175677 w 269062"/>
                <a:gd name="connsiteY3" fmla="*/ 1234208 h 1406402"/>
                <a:gd name="connsiteX4" fmla="*/ 226171 w 269062"/>
                <a:gd name="connsiteY4" fmla="*/ 242487 h 1406402"/>
                <a:gd name="connsiteX5" fmla="*/ 173705 w 269062"/>
                <a:gd name="connsiteY5" fmla="*/ 24866 h 1406402"/>
                <a:gd name="connsiteX6" fmla="*/ 159372 w 269062"/>
                <a:gd name="connsiteY6" fmla="*/ 6062 h 1406402"/>
                <a:gd name="connsiteX7" fmla="*/ 123475 w 269062"/>
                <a:gd name="connsiteY7" fmla="*/ 1591 h 1406402"/>
                <a:gd name="connsiteX8" fmla="*/ 24592 w 269062"/>
                <a:gd name="connsiteY8" fmla="*/ 85090 h 1406402"/>
                <a:gd name="connsiteX9" fmla="*/ 2 w 269062"/>
                <a:gd name="connsiteY9" fmla="*/ 215662 h 1406402"/>
                <a:gd name="connsiteX10" fmla="*/ 30114 w 269062"/>
                <a:gd name="connsiteY10" fmla="*/ 400673 h 1406402"/>
                <a:gd name="connsiteX11" fmla="*/ 56019 w 269062"/>
                <a:gd name="connsiteY11" fmla="*/ 493244 h 1406402"/>
                <a:gd name="connsiteX12" fmla="*/ 41423 w 269062"/>
                <a:gd name="connsiteY12" fmla="*/ 591207 h 1406402"/>
                <a:gd name="connsiteX13" fmla="*/ 38530 w 269062"/>
                <a:gd name="connsiteY13" fmla="*/ 748473 h 1406402"/>
                <a:gd name="connsiteX14" fmla="*/ 112429 w 269062"/>
                <a:gd name="connsiteY14" fmla="*/ 1289567 h 1406402"/>
                <a:gd name="connsiteX15" fmla="*/ 115059 w 269062"/>
                <a:gd name="connsiteY15" fmla="*/ 1335984 h 1406402"/>
                <a:gd name="connsiteX16" fmla="*/ 114796 w 269062"/>
                <a:gd name="connsiteY16" fmla="*/ 1369646 h 1406402"/>
                <a:gd name="connsiteX17" fmla="*/ 260228 w 269062"/>
                <a:gd name="connsiteY17" fmla="*/ 1404755 h 1406402"/>
                <a:gd name="connsiteX18" fmla="*/ 260490 w 269062"/>
                <a:gd name="connsiteY18" fmla="*/ 1386346 h 140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69062" h="1406402">
                  <a:moveTo>
                    <a:pt x="260359" y="1386215"/>
                  </a:moveTo>
                  <a:cubicBezTo>
                    <a:pt x="237348" y="1381612"/>
                    <a:pt x="214205" y="1368463"/>
                    <a:pt x="198163" y="1355840"/>
                  </a:cubicBezTo>
                  <a:cubicBezTo>
                    <a:pt x="188169" y="1347950"/>
                    <a:pt x="180017" y="1340586"/>
                    <a:pt x="178570" y="1334932"/>
                  </a:cubicBezTo>
                  <a:cubicBezTo>
                    <a:pt x="174494" y="1317970"/>
                    <a:pt x="175020" y="1268265"/>
                    <a:pt x="175677" y="1234208"/>
                  </a:cubicBezTo>
                  <a:cubicBezTo>
                    <a:pt x="182384" y="902583"/>
                    <a:pt x="257992" y="575033"/>
                    <a:pt x="226171" y="242487"/>
                  </a:cubicBezTo>
                  <a:cubicBezTo>
                    <a:pt x="219070" y="167667"/>
                    <a:pt x="208419" y="91401"/>
                    <a:pt x="173705" y="24866"/>
                  </a:cubicBezTo>
                  <a:cubicBezTo>
                    <a:pt x="170023" y="17765"/>
                    <a:pt x="165947" y="10664"/>
                    <a:pt x="159372" y="6062"/>
                  </a:cubicBezTo>
                  <a:cubicBezTo>
                    <a:pt x="149247" y="-1170"/>
                    <a:pt x="135704" y="-907"/>
                    <a:pt x="123475" y="1591"/>
                  </a:cubicBezTo>
                  <a:cubicBezTo>
                    <a:pt x="79687" y="10664"/>
                    <a:pt x="44184" y="44853"/>
                    <a:pt x="24592" y="85090"/>
                  </a:cubicBezTo>
                  <a:cubicBezTo>
                    <a:pt x="5131" y="125327"/>
                    <a:pt x="-129" y="170955"/>
                    <a:pt x="2" y="215662"/>
                  </a:cubicBezTo>
                  <a:cubicBezTo>
                    <a:pt x="134" y="278385"/>
                    <a:pt x="10390" y="341107"/>
                    <a:pt x="30114" y="400673"/>
                  </a:cubicBezTo>
                  <a:cubicBezTo>
                    <a:pt x="40239" y="431180"/>
                    <a:pt x="52863" y="461292"/>
                    <a:pt x="56019" y="493244"/>
                  </a:cubicBezTo>
                  <a:cubicBezTo>
                    <a:pt x="59569" y="529142"/>
                    <a:pt x="46814" y="557282"/>
                    <a:pt x="41423" y="591207"/>
                  </a:cubicBezTo>
                  <a:cubicBezTo>
                    <a:pt x="33533" y="641306"/>
                    <a:pt x="38136" y="697848"/>
                    <a:pt x="38530" y="748473"/>
                  </a:cubicBezTo>
                  <a:cubicBezTo>
                    <a:pt x="40108" y="932958"/>
                    <a:pt x="78372" y="1109684"/>
                    <a:pt x="112429" y="1289567"/>
                  </a:cubicBezTo>
                  <a:cubicBezTo>
                    <a:pt x="113613" y="1300087"/>
                    <a:pt x="114796" y="1315471"/>
                    <a:pt x="115059" y="1335984"/>
                  </a:cubicBezTo>
                  <a:cubicBezTo>
                    <a:pt x="115191" y="1345978"/>
                    <a:pt x="115191" y="1357155"/>
                    <a:pt x="114796" y="1369646"/>
                  </a:cubicBezTo>
                  <a:cubicBezTo>
                    <a:pt x="114533" y="1381218"/>
                    <a:pt x="240372" y="1414091"/>
                    <a:pt x="260228" y="1404755"/>
                  </a:cubicBezTo>
                  <a:cubicBezTo>
                    <a:pt x="279952" y="1395419"/>
                    <a:pt x="260490" y="1386346"/>
                    <a:pt x="260490" y="1386346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3632741-33D3-82F3-97B8-50D0F492669A}"/>
                </a:ext>
              </a:extLst>
            </p:cNvPr>
            <p:cNvSpPr/>
            <p:nvPr/>
          </p:nvSpPr>
          <p:spPr>
            <a:xfrm>
              <a:off x="5468834" y="5565475"/>
              <a:ext cx="154266" cy="70418"/>
            </a:xfrm>
            <a:custGeom>
              <a:avLst/>
              <a:gdLst>
                <a:gd name="connsiteX0" fmla="*/ 0 w 154266"/>
                <a:gd name="connsiteY0" fmla="*/ 33662 h 70418"/>
                <a:gd name="connsiteX1" fmla="*/ 145432 w 154266"/>
                <a:gd name="connsiteY1" fmla="*/ 68771 h 70418"/>
                <a:gd name="connsiteX2" fmla="*/ 145695 w 154266"/>
                <a:gd name="connsiteY2" fmla="*/ 50362 h 70418"/>
                <a:gd name="connsiteX3" fmla="*/ 83499 w 154266"/>
                <a:gd name="connsiteY3" fmla="*/ 19987 h 70418"/>
                <a:gd name="connsiteX4" fmla="*/ 395 w 154266"/>
                <a:gd name="connsiteY4" fmla="*/ 0 h 70418"/>
                <a:gd name="connsiteX5" fmla="*/ 132 w 154266"/>
                <a:gd name="connsiteY5" fmla="*/ 33662 h 7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266" h="70418">
                  <a:moveTo>
                    <a:pt x="0" y="33662"/>
                  </a:moveTo>
                  <a:cubicBezTo>
                    <a:pt x="-263" y="45234"/>
                    <a:pt x="125576" y="78107"/>
                    <a:pt x="145432" y="68771"/>
                  </a:cubicBezTo>
                  <a:cubicBezTo>
                    <a:pt x="165156" y="59435"/>
                    <a:pt x="145695" y="50362"/>
                    <a:pt x="145695" y="50362"/>
                  </a:cubicBezTo>
                  <a:cubicBezTo>
                    <a:pt x="122683" y="45760"/>
                    <a:pt x="99541" y="32610"/>
                    <a:pt x="83499" y="19987"/>
                  </a:cubicBezTo>
                  <a:cubicBezTo>
                    <a:pt x="79685" y="20381"/>
                    <a:pt x="41421" y="20513"/>
                    <a:pt x="395" y="0"/>
                  </a:cubicBezTo>
                  <a:cubicBezTo>
                    <a:pt x="526" y="9994"/>
                    <a:pt x="526" y="21170"/>
                    <a:pt x="132" y="33662"/>
                  </a:cubicBezTo>
                  <a:close/>
                </a:path>
              </a:pathLst>
            </a:custGeom>
            <a:solidFill>
              <a:srgbClr val="011948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E0EB20A6-D518-ADA0-E370-E17A34FEF718}"/>
                </a:ext>
              </a:extLst>
            </p:cNvPr>
            <p:cNvSpPr/>
            <p:nvPr/>
          </p:nvSpPr>
          <p:spPr>
            <a:xfrm>
              <a:off x="5118238" y="4230272"/>
              <a:ext cx="316231" cy="1405416"/>
            </a:xfrm>
            <a:custGeom>
              <a:avLst/>
              <a:gdLst>
                <a:gd name="connsiteX0" fmla="*/ 140207 w 316231"/>
                <a:gd name="connsiteY0" fmla="*/ 1386748 h 1405416"/>
                <a:gd name="connsiteX1" fmla="*/ 84454 w 316231"/>
                <a:gd name="connsiteY1" fmla="*/ 1345722 h 1405416"/>
                <a:gd name="connsiteX2" fmla="*/ 68937 w 316231"/>
                <a:gd name="connsiteY2" fmla="*/ 1321659 h 1405416"/>
                <a:gd name="connsiteX3" fmla="*/ 84191 w 316231"/>
                <a:gd name="connsiteY3" fmla="*/ 1222119 h 1405416"/>
                <a:gd name="connsiteX4" fmla="*/ 311543 w 316231"/>
                <a:gd name="connsiteY4" fmla="*/ 255513 h 1405416"/>
                <a:gd name="connsiteX5" fmla="*/ 298919 w 316231"/>
                <a:gd name="connsiteY5" fmla="*/ 31974 h 1405416"/>
                <a:gd name="connsiteX6" fmla="*/ 288268 w 316231"/>
                <a:gd name="connsiteY6" fmla="*/ 10804 h 1405416"/>
                <a:gd name="connsiteX7" fmla="*/ 253817 w 316231"/>
                <a:gd name="connsiteY7" fmla="*/ 21 h 1405416"/>
                <a:gd name="connsiteX8" fmla="*/ 141653 w 316231"/>
                <a:gd name="connsiteY8" fmla="*/ 64453 h 1405416"/>
                <a:gd name="connsiteX9" fmla="*/ 94053 w 316231"/>
                <a:gd name="connsiteY9" fmla="*/ 188451 h 1405416"/>
                <a:gd name="connsiteX10" fmla="*/ 90503 w 316231"/>
                <a:gd name="connsiteY10" fmla="*/ 375960 h 1405416"/>
                <a:gd name="connsiteX11" fmla="*/ 99313 w 316231"/>
                <a:gd name="connsiteY11" fmla="*/ 471687 h 1405416"/>
                <a:gd name="connsiteX12" fmla="*/ 67360 w 316231"/>
                <a:gd name="connsiteY12" fmla="*/ 565442 h 1405416"/>
                <a:gd name="connsiteX13" fmla="*/ 36327 w 316231"/>
                <a:gd name="connsiteY13" fmla="*/ 719683 h 1405416"/>
                <a:gd name="connsiteX14" fmla="*/ 12132 w 316231"/>
                <a:gd name="connsiteY14" fmla="*/ 1265248 h 1405416"/>
                <a:gd name="connsiteX15" fmla="*/ 6347 w 316231"/>
                <a:gd name="connsiteY15" fmla="*/ 1311403 h 1405416"/>
                <a:gd name="connsiteX16" fmla="*/ 35 w 316231"/>
                <a:gd name="connsiteY16" fmla="*/ 1344408 h 1405416"/>
                <a:gd name="connsiteX17" fmla="*/ 136788 w 316231"/>
                <a:gd name="connsiteY17" fmla="*/ 1405026 h 1405416"/>
                <a:gd name="connsiteX18" fmla="*/ 140338 w 316231"/>
                <a:gd name="connsiteY18" fmla="*/ 1387011 h 140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6231" h="1405416">
                  <a:moveTo>
                    <a:pt x="140207" y="1386748"/>
                  </a:moveTo>
                  <a:cubicBezTo>
                    <a:pt x="118379" y="1378070"/>
                    <a:pt x="97998" y="1360975"/>
                    <a:pt x="84454" y="1345722"/>
                  </a:cubicBezTo>
                  <a:cubicBezTo>
                    <a:pt x="76038" y="1336123"/>
                    <a:pt x="69332" y="1327445"/>
                    <a:pt x="68937" y="1321659"/>
                  </a:cubicBezTo>
                  <a:cubicBezTo>
                    <a:pt x="68017" y="1304302"/>
                    <a:pt x="77353" y="1255518"/>
                    <a:pt x="84191" y="1222119"/>
                  </a:cubicBezTo>
                  <a:cubicBezTo>
                    <a:pt x="150200" y="897068"/>
                    <a:pt x="283272" y="588322"/>
                    <a:pt x="311543" y="255513"/>
                  </a:cubicBezTo>
                  <a:cubicBezTo>
                    <a:pt x="317854" y="180693"/>
                    <a:pt x="321142" y="103769"/>
                    <a:pt x="298919" y="31974"/>
                  </a:cubicBezTo>
                  <a:cubicBezTo>
                    <a:pt x="296552" y="24347"/>
                    <a:pt x="293791" y="16589"/>
                    <a:pt x="288268" y="10804"/>
                  </a:cubicBezTo>
                  <a:cubicBezTo>
                    <a:pt x="279721" y="1862"/>
                    <a:pt x="266177" y="-242"/>
                    <a:pt x="253817" y="21"/>
                  </a:cubicBezTo>
                  <a:cubicBezTo>
                    <a:pt x="209109" y="1205"/>
                    <a:pt x="167952" y="28424"/>
                    <a:pt x="141653" y="64453"/>
                  </a:cubicBezTo>
                  <a:cubicBezTo>
                    <a:pt x="115223" y="100482"/>
                    <a:pt x="101942" y="144532"/>
                    <a:pt x="94053" y="188451"/>
                  </a:cubicBezTo>
                  <a:cubicBezTo>
                    <a:pt x="83007" y="250253"/>
                    <a:pt x="81692" y="313764"/>
                    <a:pt x="90503" y="375960"/>
                  </a:cubicBezTo>
                  <a:cubicBezTo>
                    <a:pt x="94973" y="407782"/>
                    <a:pt x="102074" y="439603"/>
                    <a:pt x="99313" y="471687"/>
                  </a:cubicBezTo>
                  <a:cubicBezTo>
                    <a:pt x="96288" y="507716"/>
                    <a:pt x="78799" y="532963"/>
                    <a:pt x="67360" y="565442"/>
                  </a:cubicBezTo>
                  <a:cubicBezTo>
                    <a:pt x="50528" y="613305"/>
                    <a:pt x="45006" y="669716"/>
                    <a:pt x="36327" y="719683"/>
                  </a:cubicBezTo>
                  <a:cubicBezTo>
                    <a:pt x="4769" y="901407"/>
                    <a:pt x="10817" y="1082210"/>
                    <a:pt x="12132" y="1265248"/>
                  </a:cubicBezTo>
                  <a:cubicBezTo>
                    <a:pt x="11344" y="1275768"/>
                    <a:pt x="9766" y="1291153"/>
                    <a:pt x="6347" y="1311403"/>
                  </a:cubicBezTo>
                  <a:cubicBezTo>
                    <a:pt x="4769" y="1321265"/>
                    <a:pt x="2665" y="1332310"/>
                    <a:pt x="35" y="1344408"/>
                  </a:cubicBezTo>
                  <a:cubicBezTo>
                    <a:pt x="-2332" y="1355847"/>
                    <a:pt x="115618" y="1410549"/>
                    <a:pt x="136788" y="1405026"/>
                  </a:cubicBezTo>
                  <a:cubicBezTo>
                    <a:pt x="157827" y="1399372"/>
                    <a:pt x="140338" y="1387011"/>
                    <a:pt x="140338" y="1387011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4310E1FE-FBC3-B65A-E102-F2467884C1DD}"/>
                </a:ext>
              </a:extLst>
            </p:cNvPr>
            <p:cNvSpPr/>
            <p:nvPr/>
          </p:nvSpPr>
          <p:spPr>
            <a:xfrm>
              <a:off x="5118238" y="5541412"/>
              <a:ext cx="147157" cy="94013"/>
            </a:xfrm>
            <a:custGeom>
              <a:avLst/>
              <a:gdLst>
                <a:gd name="connsiteX0" fmla="*/ 35 w 147157"/>
                <a:gd name="connsiteY0" fmla="*/ 33005 h 94013"/>
                <a:gd name="connsiteX1" fmla="*/ 136788 w 147157"/>
                <a:gd name="connsiteY1" fmla="*/ 93623 h 94013"/>
                <a:gd name="connsiteX2" fmla="*/ 140338 w 147157"/>
                <a:gd name="connsiteY2" fmla="*/ 75609 h 94013"/>
                <a:gd name="connsiteX3" fmla="*/ 84585 w 147157"/>
                <a:gd name="connsiteY3" fmla="*/ 34583 h 94013"/>
                <a:gd name="connsiteX4" fmla="*/ 6347 w 147157"/>
                <a:gd name="connsiteY4" fmla="*/ 0 h 94013"/>
                <a:gd name="connsiteX5" fmla="*/ 35 w 147157"/>
                <a:gd name="connsiteY5" fmla="*/ 33005 h 9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157" h="94013">
                  <a:moveTo>
                    <a:pt x="35" y="33005"/>
                  </a:moveTo>
                  <a:cubicBezTo>
                    <a:pt x="-2332" y="44445"/>
                    <a:pt x="115618" y="99146"/>
                    <a:pt x="136788" y="93623"/>
                  </a:cubicBezTo>
                  <a:cubicBezTo>
                    <a:pt x="157827" y="87969"/>
                    <a:pt x="140338" y="75609"/>
                    <a:pt x="140338" y="75609"/>
                  </a:cubicBezTo>
                  <a:cubicBezTo>
                    <a:pt x="118510" y="66930"/>
                    <a:pt x="98129" y="49836"/>
                    <a:pt x="84585" y="34583"/>
                  </a:cubicBezTo>
                  <a:cubicBezTo>
                    <a:pt x="80772" y="34320"/>
                    <a:pt x="43165" y="27614"/>
                    <a:pt x="6347" y="0"/>
                  </a:cubicBezTo>
                  <a:cubicBezTo>
                    <a:pt x="4769" y="9862"/>
                    <a:pt x="2665" y="20908"/>
                    <a:pt x="35" y="33005"/>
                  </a:cubicBezTo>
                  <a:close/>
                </a:path>
              </a:pathLst>
            </a:custGeom>
            <a:solidFill>
              <a:srgbClr val="011948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4F940B37-2827-1A99-1487-4D45836D5B91}"/>
                </a:ext>
              </a:extLst>
            </p:cNvPr>
            <p:cNvSpPr/>
            <p:nvPr/>
          </p:nvSpPr>
          <p:spPr>
            <a:xfrm>
              <a:off x="5255684" y="3314444"/>
              <a:ext cx="399837" cy="670195"/>
            </a:xfrm>
            <a:custGeom>
              <a:avLst/>
              <a:gdLst>
                <a:gd name="connsiteX0" fmla="*/ 339384 w 399837"/>
                <a:gd name="connsiteY0" fmla="*/ 449838 h 670195"/>
                <a:gd name="connsiteX1" fmla="*/ 348589 w 399837"/>
                <a:gd name="connsiteY1" fmla="*/ 646683 h 670195"/>
                <a:gd name="connsiteX2" fmla="*/ 61013 w 399837"/>
                <a:gd name="connsiteY2" fmla="*/ 634586 h 670195"/>
                <a:gd name="connsiteX3" fmla="*/ 0 w 399837"/>
                <a:gd name="connsiteY3" fmla="*/ 334913 h 670195"/>
                <a:gd name="connsiteX4" fmla="*/ 3945 w 399837"/>
                <a:gd name="connsiteY4" fmla="*/ 187115 h 670195"/>
                <a:gd name="connsiteX5" fmla="*/ 95333 w 399837"/>
                <a:gd name="connsiteY5" fmla="*/ 147930 h 670195"/>
                <a:gd name="connsiteX6" fmla="*/ 97174 w 399837"/>
                <a:gd name="connsiteY6" fmla="*/ 145826 h 670195"/>
                <a:gd name="connsiteX7" fmla="*/ 105720 w 399837"/>
                <a:gd name="connsiteY7" fmla="*/ 45234 h 670195"/>
                <a:gd name="connsiteX8" fmla="*/ 101644 w 399837"/>
                <a:gd name="connsiteY8" fmla="*/ 0 h 670195"/>
                <a:gd name="connsiteX9" fmla="*/ 224985 w 399837"/>
                <a:gd name="connsiteY9" fmla="*/ 64958 h 670195"/>
                <a:gd name="connsiteX10" fmla="*/ 224722 w 399837"/>
                <a:gd name="connsiteY10" fmla="*/ 67324 h 670195"/>
                <a:gd name="connsiteX11" fmla="*/ 223670 w 399837"/>
                <a:gd name="connsiteY11" fmla="*/ 89678 h 670195"/>
                <a:gd name="connsiteX12" fmla="*/ 242737 w 399837"/>
                <a:gd name="connsiteY12" fmla="*/ 153453 h 670195"/>
                <a:gd name="connsiteX13" fmla="*/ 256675 w 399837"/>
                <a:gd name="connsiteY13" fmla="*/ 152138 h 670195"/>
                <a:gd name="connsiteX14" fmla="*/ 304012 w 399837"/>
                <a:gd name="connsiteY14" fmla="*/ 150560 h 670195"/>
                <a:gd name="connsiteX15" fmla="*/ 389877 w 399837"/>
                <a:gd name="connsiteY15" fmla="*/ 318345 h 670195"/>
                <a:gd name="connsiteX16" fmla="*/ 339384 w 399837"/>
                <a:gd name="connsiteY16" fmla="*/ 449838 h 67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9837" h="670195">
                  <a:moveTo>
                    <a:pt x="339384" y="449838"/>
                  </a:moveTo>
                  <a:cubicBezTo>
                    <a:pt x="329917" y="481133"/>
                    <a:pt x="348589" y="646683"/>
                    <a:pt x="348589" y="646683"/>
                  </a:cubicBezTo>
                  <a:cubicBezTo>
                    <a:pt x="348589" y="646683"/>
                    <a:pt x="175149" y="706907"/>
                    <a:pt x="61013" y="634586"/>
                  </a:cubicBezTo>
                  <a:cubicBezTo>
                    <a:pt x="61013" y="634586"/>
                    <a:pt x="32873" y="419858"/>
                    <a:pt x="0" y="334913"/>
                  </a:cubicBezTo>
                  <a:lnTo>
                    <a:pt x="3945" y="187115"/>
                  </a:lnTo>
                  <a:cubicBezTo>
                    <a:pt x="3945" y="187115"/>
                    <a:pt x="73768" y="173571"/>
                    <a:pt x="95333" y="147930"/>
                  </a:cubicBezTo>
                  <a:cubicBezTo>
                    <a:pt x="95990" y="147272"/>
                    <a:pt x="96648" y="146615"/>
                    <a:pt x="97174" y="145826"/>
                  </a:cubicBezTo>
                  <a:cubicBezTo>
                    <a:pt x="108613" y="129784"/>
                    <a:pt x="108087" y="81789"/>
                    <a:pt x="105720" y="45234"/>
                  </a:cubicBezTo>
                  <a:cubicBezTo>
                    <a:pt x="104143" y="19855"/>
                    <a:pt x="101644" y="0"/>
                    <a:pt x="101644" y="0"/>
                  </a:cubicBezTo>
                  <a:cubicBezTo>
                    <a:pt x="101644" y="0"/>
                    <a:pt x="223144" y="43130"/>
                    <a:pt x="224985" y="64958"/>
                  </a:cubicBezTo>
                  <a:cubicBezTo>
                    <a:pt x="224985" y="64958"/>
                    <a:pt x="224854" y="65747"/>
                    <a:pt x="224722" y="67324"/>
                  </a:cubicBezTo>
                  <a:cubicBezTo>
                    <a:pt x="224459" y="71269"/>
                    <a:pt x="223802" y="79553"/>
                    <a:pt x="223670" y="89678"/>
                  </a:cubicBezTo>
                  <a:cubicBezTo>
                    <a:pt x="223013" y="115188"/>
                    <a:pt x="225379" y="151612"/>
                    <a:pt x="242737" y="153453"/>
                  </a:cubicBezTo>
                  <a:cubicBezTo>
                    <a:pt x="247339" y="153979"/>
                    <a:pt x="252073" y="152532"/>
                    <a:pt x="256675" y="152138"/>
                  </a:cubicBezTo>
                  <a:cubicBezTo>
                    <a:pt x="280607" y="150560"/>
                    <a:pt x="304012" y="150560"/>
                    <a:pt x="304012" y="150560"/>
                  </a:cubicBezTo>
                  <a:cubicBezTo>
                    <a:pt x="304012" y="150560"/>
                    <a:pt x="352665" y="270613"/>
                    <a:pt x="389877" y="318345"/>
                  </a:cubicBezTo>
                  <a:cubicBezTo>
                    <a:pt x="427090" y="366209"/>
                    <a:pt x="348720" y="418411"/>
                    <a:pt x="339384" y="449838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0E5EA93A-0A38-D33C-4C2B-08398F75C10E}"/>
                </a:ext>
              </a:extLst>
            </p:cNvPr>
            <p:cNvSpPr/>
            <p:nvPr/>
          </p:nvSpPr>
          <p:spPr>
            <a:xfrm>
              <a:off x="5034430" y="3458052"/>
              <a:ext cx="664080" cy="1403221"/>
            </a:xfrm>
            <a:custGeom>
              <a:avLst/>
              <a:gdLst>
                <a:gd name="connsiteX0" fmla="*/ 658468 w 664080"/>
                <a:gd name="connsiteY0" fmla="*/ 1329510 h 1403221"/>
                <a:gd name="connsiteX1" fmla="*/ 622308 w 664080"/>
                <a:gd name="connsiteY1" fmla="*/ 968298 h 1403221"/>
                <a:gd name="connsiteX2" fmla="*/ 603899 w 664080"/>
                <a:gd name="connsiteY2" fmla="*/ 759355 h 1403221"/>
                <a:gd name="connsiteX3" fmla="*/ 579441 w 664080"/>
                <a:gd name="connsiteY3" fmla="*/ 533845 h 1403221"/>
                <a:gd name="connsiteX4" fmla="*/ 567475 w 664080"/>
                <a:gd name="connsiteY4" fmla="*/ 406691 h 1403221"/>
                <a:gd name="connsiteX5" fmla="*/ 578389 w 664080"/>
                <a:gd name="connsiteY5" fmla="*/ 300839 h 1403221"/>
                <a:gd name="connsiteX6" fmla="*/ 622965 w 664080"/>
                <a:gd name="connsiteY6" fmla="*/ 218261 h 1403221"/>
                <a:gd name="connsiteX7" fmla="*/ 611131 w 664080"/>
                <a:gd name="connsiteY7" fmla="*/ 185651 h 1403221"/>
                <a:gd name="connsiteX8" fmla="*/ 556298 w 664080"/>
                <a:gd name="connsiteY8" fmla="*/ 86899 h 1403221"/>
                <a:gd name="connsiteX9" fmla="*/ 533681 w 664080"/>
                <a:gd name="connsiteY9" fmla="*/ 38247 h 1403221"/>
                <a:gd name="connsiteX10" fmla="*/ 508698 w 664080"/>
                <a:gd name="connsiteY10" fmla="*/ 903 h 1403221"/>
                <a:gd name="connsiteX11" fmla="*/ 491340 w 664080"/>
                <a:gd name="connsiteY11" fmla="*/ 1823 h 1403221"/>
                <a:gd name="connsiteX12" fmla="*/ 473589 w 664080"/>
                <a:gd name="connsiteY12" fmla="*/ 5899 h 1403221"/>
                <a:gd name="connsiteX13" fmla="*/ 456363 w 664080"/>
                <a:gd name="connsiteY13" fmla="*/ 11028 h 1403221"/>
                <a:gd name="connsiteX14" fmla="*/ 362609 w 664080"/>
                <a:gd name="connsiteY14" fmla="*/ 38773 h 1403221"/>
                <a:gd name="connsiteX15" fmla="*/ 314614 w 664080"/>
                <a:gd name="connsiteY15" fmla="*/ 12080 h 1403221"/>
                <a:gd name="connsiteX16" fmla="*/ 272930 w 664080"/>
                <a:gd name="connsiteY16" fmla="*/ 22994 h 1403221"/>
                <a:gd name="connsiteX17" fmla="*/ 232693 w 664080"/>
                <a:gd name="connsiteY17" fmla="*/ 53237 h 1403221"/>
                <a:gd name="connsiteX18" fmla="*/ 224541 w 664080"/>
                <a:gd name="connsiteY18" fmla="*/ 66255 h 1403221"/>
                <a:gd name="connsiteX19" fmla="*/ 220990 w 664080"/>
                <a:gd name="connsiteY19" fmla="*/ 202087 h 1403221"/>
                <a:gd name="connsiteX20" fmla="*/ 250445 w 664080"/>
                <a:gd name="connsiteY20" fmla="*/ 298603 h 1403221"/>
                <a:gd name="connsiteX21" fmla="*/ 255310 w 664080"/>
                <a:gd name="connsiteY21" fmla="*/ 368558 h 1403221"/>
                <a:gd name="connsiteX22" fmla="*/ 228880 w 664080"/>
                <a:gd name="connsiteY22" fmla="*/ 539762 h 1403221"/>
                <a:gd name="connsiteX23" fmla="*/ 166552 w 664080"/>
                <a:gd name="connsiteY23" fmla="*/ 680854 h 1403221"/>
                <a:gd name="connsiteX24" fmla="*/ 134599 w 664080"/>
                <a:gd name="connsiteY24" fmla="*/ 991704 h 1403221"/>
                <a:gd name="connsiteX25" fmla="*/ 125921 w 664080"/>
                <a:gd name="connsiteY25" fmla="*/ 1032730 h 1403221"/>
                <a:gd name="connsiteX26" fmla="*/ 3369 w 664080"/>
                <a:gd name="connsiteY26" fmla="*/ 1322409 h 1403221"/>
                <a:gd name="connsiteX27" fmla="*/ 476 w 664080"/>
                <a:gd name="connsiteY27" fmla="*/ 1338977 h 1403221"/>
                <a:gd name="connsiteX28" fmla="*/ 42685 w 664080"/>
                <a:gd name="connsiteY28" fmla="*/ 1346735 h 1403221"/>
                <a:gd name="connsiteX29" fmla="*/ 157348 w 664080"/>
                <a:gd name="connsiteY29" fmla="*/ 1354362 h 1403221"/>
                <a:gd name="connsiteX30" fmla="*/ 254521 w 664080"/>
                <a:gd name="connsiteY30" fmla="*/ 1394599 h 1403221"/>
                <a:gd name="connsiteX31" fmla="*/ 390222 w 664080"/>
                <a:gd name="connsiteY31" fmla="*/ 1364093 h 1403221"/>
                <a:gd name="connsiteX32" fmla="*/ 595746 w 664080"/>
                <a:gd name="connsiteY32" fmla="*/ 1395519 h 1403221"/>
                <a:gd name="connsiteX33" fmla="*/ 658468 w 664080"/>
                <a:gd name="connsiteY33" fmla="*/ 1329510 h 1403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64080" h="1403221">
                  <a:moveTo>
                    <a:pt x="658468" y="1329510"/>
                  </a:moveTo>
                  <a:cubicBezTo>
                    <a:pt x="623360" y="1215374"/>
                    <a:pt x="633616" y="1086247"/>
                    <a:pt x="622308" y="968298"/>
                  </a:cubicBezTo>
                  <a:cubicBezTo>
                    <a:pt x="610868" y="899659"/>
                    <a:pt x="612314" y="828521"/>
                    <a:pt x="603899" y="759355"/>
                  </a:cubicBezTo>
                  <a:cubicBezTo>
                    <a:pt x="594826" y="684404"/>
                    <a:pt x="586673" y="609190"/>
                    <a:pt x="579441" y="533845"/>
                  </a:cubicBezTo>
                  <a:cubicBezTo>
                    <a:pt x="575496" y="493082"/>
                    <a:pt x="569053" y="449689"/>
                    <a:pt x="567475" y="406691"/>
                  </a:cubicBezTo>
                  <a:cubicBezTo>
                    <a:pt x="566160" y="370530"/>
                    <a:pt x="568264" y="334632"/>
                    <a:pt x="578389" y="300839"/>
                  </a:cubicBezTo>
                  <a:cubicBezTo>
                    <a:pt x="585490" y="276907"/>
                    <a:pt x="622045" y="250477"/>
                    <a:pt x="622965" y="218261"/>
                  </a:cubicBezTo>
                  <a:cubicBezTo>
                    <a:pt x="623360" y="208005"/>
                    <a:pt x="620072" y="197091"/>
                    <a:pt x="611131" y="185651"/>
                  </a:cubicBezTo>
                  <a:cubicBezTo>
                    <a:pt x="587857" y="155670"/>
                    <a:pt x="571288" y="121482"/>
                    <a:pt x="556298" y="86899"/>
                  </a:cubicBezTo>
                  <a:cubicBezTo>
                    <a:pt x="549329" y="70857"/>
                    <a:pt x="544201" y="52185"/>
                    <a:pt x="533681" y="38247"/>
                  </a:cubicBezTo>
                  <a:cubicBezTo>
                    <a:pt x="525266" y="27070"/>
                    <a:pt x="523688" y="5768"/>
                    <a:pt x="508698" y="903"/>
                  </a:cubicBezTo>
                  <a:cubicBezTo>
                    <a:pt x="503175" y="-938"/>
                    <a:pt x="496995" y="377"/>
                    <a:pt x="491340" y="1823"/>
                  </a:cubicBezTo>
                  <a:cubicBezTo>
                    <a:pt x="485423" y="3138"/>
                    <a:pt x="479506" y="4585"/>
                    <a:pt x="473589" y="5899"/>
                  </a:cubicBezTo>
                  <a:cubicBezTo>
                    <a:pt x="467803" y="7346"/>
                    <a:pt x="460965" y="7083"/>
                    <a:pt x="456363" y="11028"/>
                  </a:cubicBezTo>
                  <a:cubicBezTo>
                    <a:pt x="422175" y="39956"/>
                    <a:pt x="378914" y="41666"/>
                    <a:pt x="362609" y="38773"/>
                  </a:cubicBezTo>
                  <a:cubicBezTo>
                    <a:pt x="344200" y="35485"/>
                    <a:pt x="326579" y="26412"/>
                    <a:pt x="314614" y="12080"/>
                  </a:cubicBezTo>
                  <a:cubicBezTo>
                    <a:pt x="300018" y="12080"/>
                    <a:pt x="285554" y="15761"/>
                    <a:pt x="272930" y="22994"/>
                  </a:cubicBezTo>
                  <a:cubicBezTo>
                    <a:pt x="258203" y="31278"/>
                    <a:pt x="247157" y="44953"/>
                    <a:pt x="232693" y="53237"/>
                  </a:cubicBezTo>
                  <a:cubicBezTo>
                    <a:pt x="225330" y="57313"/>
                    <a:pt x="224935" y="57708"/>
                    <a:pt x="224541" y="66255"/>
                  </a:cubicBezTo>
                  <a:cubicBezTo>
                    <a:pt x="224409" y="72435"/>
                    <a:pt x="221516" y="179471"/>
                    <a:pt x="220990" y="202087"/>
                  </a:cubicBezTo>
                  <a:cubicBezTo>
                    <a:pt x="220201" y="229701"/>
                    <a:pt x="244659" y="270201"/>
                    <a:pt x="250445" y="298603"/>
                  </a:cubicBezTo>
                  <a:cubicBezTo>
                    <a:pt x="255310" y="322404"/>
                    <a:pt x="257151" y="344494"/>
                    <a:pt x="255310" y="368558"/>
                  </a:cubicBezTo>
                  <a:cubicBezTo>
                    <a:pt x="251234" y="422733"/>
                    <a:pt x="253601" y="489794"/>
                    <a:pt x="228880" y="539762"/>
                  </a:cubicBezTo>
                  <a:cubicBezTo>
                    <a:pt x="204948" y="588151"/>
                    <a:pt x="178255" y="624838"/>
                    <a:pt x="166552" y="680854"/>
                  </a:cubicBezTo>
                  <a:cubicBezTo>
                    <a:pt x="145250" y="783156"/>
                    <a:pt x="152482" y="889008"/>
                    <a:pt x="134599" y="991704"/>
                  </a:cubicBezTo>
                  <a:cubicBezTo>
                    <a:pt x="132232" y="1005379"/>
                    <a:pt x="129339" y="1019054"/>
                    <a:pt x="125921" y="1032730"/>
                  </a:cubicBezTo>
                  <a:cubicBezTo>
                    <a:pt x="100280" y="1134505"/>
                    <a:pt x="43080" y="1225104"/>
                    <a:pt x="3369" y="1322409"/>
                  </a:cubicBezTo>
                  <a:cubicBezTo>
                    <a:pt x="1134" y="1327669"/>
                    <a:pt x="-970" y="1333455"/>
                    <a:pt x="476" y="1338977"/>
                  </a:cubicBezTo>
                  <a:cubicBezTo>
                    <a:pt x="4421" y="1354625"/>
                    <a:pt x="27169" y="1351469"/>
                    <a:pt x="42685" y="1346735"/>
                  </a:cubicBezTo>
                  <a:cubicBezTo>
                    <a:pt x="81608" y="1335296"/>
                    <a:pt x="119872" y="1341213"/>
                    <a:pt x="157348" y="1354362"/>
                  </a:cubicBezTo>
                  <a:cubicBezTo>
                    <a:pt x="189826" y="1365802"/>
                    <a:pt x="219544" y="1389734"/>
                    <a:pt x="254521" y="1394599"/>
                  </a:cubicBezTo>
                  <a:cubicBezTo>
                    <a:pt x="300807" y="1401042"/>
                    <a:pt x="344200" y="1372640"/>
                    <a:pt x="390222" y="1364093"/>
                  </a:cubicBezTo>
                  <a:cubicBezTo>
                    <a:pt x="453996" y="1352127"/>
                    <a:pt x="536837" y="1370667"/>
                    <a:pt x="595746" y="1395519"/>
                  </a:cubicBezTo>
                  <a:cubicBezTo>
                    <a:pt x="650447" y="1418662"/>
                    <a:pt x="676351" y="1387630"/>
                    <a:pt x="658468" y="1329510"/>
                  </a:cubicBezTo>
                  <a:close/>
                </a:path>
              </a:pathLst>
            </a:custGeom>
            <a:solidFill>
              <a:schemeClr val="accent3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F0A1C68-E65F-13B2-9C21-47B8EB217ACE}"/>
                </a:ext>
              </a:extLst>
            </p:cNvPr>
            <p:cNvSpPr/>
            <p:nvPr/>
          </p:nvSpPr>
          <p:spPr>
            <a:xfrm>
              <a:off x="6042267" y="3412537"/>
              <a:ext cx="143117" cy="153910"/>
            </a:xfrm>
            <a:custGeom>
              <a:avLst/>
              <a:gdLst>
                <a:gd name="connsiteX0" fmla="*/ 19076 w 143117"/>
                <a:gd name="connsiteY0" fmla="*/ 153715 h 153910"/>
                <a:gd name="connsiteX1" fmla="*/ 77065 w 143117"/>
                <a:gd name="connsiteY1" fmla="*/ 104011 h 153910"/>
                <a:gd name="connsiteX2" fmla="*/ 142943 w 143117"/>
                <a:gd name="connsiteY2" fmla="*/ 45365 h 153910"/>
                <a:gd name="connsiteX3" fmla="*/ 142943 w 143117"/>
                <a:gd name="connsiteY3" fmla="*/ 37212 h 153910"/>
                <a:gd name="connsiteX4" fmla="*/ 142548 w 143117"/>
                <a:gd name="connsiteY4" fmla="*/ 34977 h 153910"/>
                <a:gd name="connsiteX5" fmla="*/ 137026 w 143117"/>
                <a:gd name="connsiteY5" fmla="*/ 19987 h 153910"/>
                <a:gd name="connsiteX6" fmla="*/ 136237 w 143117"/>
                <a:gd name="connsiteY6" fmla="*/ 18672 h 153910"/>
                <a:gd name="connsiteX7" fmla="*/ 126112 w 143117"/>
                <a:gd name="connsiteY7" fmla="*/ 7758 h 153910"/>
                <a:gd name="connsiteX8" fmla="*/ 124928 w 143117"/>
                <a:gd name="connsiteY8" fmla="*/ 6969 h 153910"/>
                <a:gd name="connsiteX9" fmla="*/ 112699 w 143117"/>
                <a:gd name="connsiteY9" fmla="*/ 0 h 153910"/>
                <a:gd name="connsiteX10" fmla="*/ 57604 w 143117"/>
                <a:gd name="connsiteY10" fmla="*/ 39842 h 153910"/>
                <a:gd name="connsiteX11" fmla="*/ 70885 w 143117"/>
                <a:gd name="connsiteY11" fmla="*/ 4734 h 153910"/>
                <a:gd name="connsiteX12" fmla="*/ 65099 w 143117"/>
                <a:gd name="connsiteY12" fmla="*/ 1183 h 153910"/>
                <a:gd name="connsiteX13" fmla="*/ 31568 w 143117"/>
                <a:gd name="connsiteY13" fmla="*/ 38002 h 153910"/>
                <a:gd name="connsiteX14" fmla="*/ 1456 w 143117"/>
                <a:gd name="connsiteY14" fmla="*/ 101776 h 153910"/>
                <a:gd name="connsiteX15" fmla="*/ 18945 w 143117"/>
                <a:gd name="connsiteY15" fmla="*/ 153584 h 15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3117" h="153910">
                  <a:moveTo>
                    <a:pt x="19076" y="153715"/>
                  </a:moveTo>
                  <a:cubicBezTo>
                    <a:pt x="19076" y="153715"/>
                    <a:pt x="48005" y="128732"/>
                    <a:pt x="77065" y="104011"/>
                  </a:cubicBezTo>
                  <a:cubicBezTo>
                    <a:pt x="94553" y="89021"/>
                    <a:pt x="137026" y="61276"/>
                    <a:pt x="142943" y="45365"/>
                  </a:cubicBezTo>
                  <a:cubicBezTo>
                    <a:pt x="142943" y="45365"/>
                    <a:pt x="143337" y="42078"/>
                    <a:pt x="142943" y="37212"/>
                  </a:cubicBezTo>
                  <a:cubicBezTo>
                    <a:pt x="142943" y="36555"/>
                    <a:pt x="142811" y="35766"/>
                    <a:pt x="142548" y="34977"/>
                  </a:cubicBezTo>
                  <a:cubicBezTo>
                    <a:pt x="141759" y="30638"/>
                    <a:pt x="140313" y="25378"/>
                    <a:pt x="137026" y="19987"/>
                  </a:cubicBezTo>
                  <a:cubicBezTo>
                    <a:pt x="136762" y="19592"/>
                    <a:pt x="136500" y="19198"/>
                    <a:pt x="136237" y="18672"/>
                  </a:cubicBezTo>
                  <a:cubicBezTo>
                    <a:pt x="133870" y="14990"/>
                    <a:pt x="130583" y="11045"/>
                    <a:pt x="126112" y="7758"/>
                  </a:cubicBezTo>
                  <a:cubicBezTo>
                    <a:pt x="125717" y="7495"/>
                    <a:pt x="125323" y="7232"/>
                    <a:pt x="124928" y="6969"/>
                  </a:cubicBezTo>
                  <a:cubicBezTo>
                    <a:pt x="121510" y="4471"/>
                    <a:pt x="117565" y="2104"/>
                    <a:pt x="112699" y="0"/>
                  </a:cubicBezTo>
                  <a:cubicBezTo>
                    <a:pt x="112699" y="0"/>
                    <a:pt x="73909" y="33794"/>
                    <a:pt x="57604" y="39842"/>
                  </a:cubicBezTo>
                  <a:cubicBezTo>
                    <a:pt x="57604" y="39842"/>
                    <a:pt x="75487" y="13544"/>
                    <a:pt x="70885" y="4734"/>
                  </a:cubicBezTo>
                  <a:lnTo>
                    <a:pt x="65099" y="1183"/>
                  </a:lnTo>
                  <a:cubicBezTo>
                    <a:pt x="65099" y="1183"/>
                    <a:pt x="42614" y="27219"/>
                    <a:pt x="31568" y="38002"/>
                  </a:cubicBezTo>
                  <a:cubicBezTo>
                    <a:pt x="4612" y="64037"/>
                    <a:pt x="1456" y="101776"/>
                    <a:pt x="1456" y="101776"/>
                  </a:cubicBezTo>
                  <a:cubicBezTo>
                    <a:pt x="1456" y="101776"/>
                    <a:pt x="-7485" y="158712"/>
                    <a:pt x="18945" y="153584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BF3D1BF-685A-48AF-68BF-CE6C81C0CEE4}"/>
                </a:ext>
              </a:extLst>
            </p:cNvPr>
            <p:cNvSpPr/>
            <p:nvPr/>
          </p:nvSpPr>
          <p:spPr>
            <a:xfrm>
              <a:off x="6114171" y="3419769"/>
              <a:ext cx="54206" cy="45119"/>
            </a:xfrm>
            <a:custGeom>
              <a:avLst/>
              <a:gdLst>
                <a:gd name="connsiteX0" fmla="*/ 54207 w 54206"/>
                <a:gd name="connsiteY0" fmla="*/ 789 h 45119"/>
                <a:gd name="connsiteX1" fmla="*/ 53024 w 54206"/>
                <a:gd name="connsiteY1" fmla="*/ 0 h 45119"/>
                <a:gd name="connsiteX2" fmla="*/ 163 w 54206"/>
                <a:gd name="connsiteY2" fmla="*/ 44313 h 45119"/>
                <a:gd name="connsiteX3" fmla="*/ 558 w 54206"/>
                <a:gd name="connsiteY3" fmla="*/ 45102 h 45119"/>
                <a:gd name="connsiteX4" fmla="*/ 54207 w 54206"/>
                <a:gd name="connsiteY4" fmla="*/ 921 h 4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06" h="45119">
                  <a:moveTo>
                    <a:pt x="54207" y="789"/>
                  </a:moveTo>
                  <a:cubicBezTo>
                    <a:pt x="54207" y="789"/>
                    <a:pt x="53418" y="263"/>
                    <a:pt x="53024" y="0"/>
                  </a:cubicBezTo>
                  <a:cubicBezTo>
                    <a:pt x="36850" y="16568"/>
                    <a:pt x="18572" y="29980"/>
                    <a:pt x="163" y="44313"/>
                  </a:cubicBezTo>
                  <a:cubicBezTo>
                    <a:pt x="-231" y="44576"/>
                    <a:pt x="163" y="45234"/>
                    <a:pt x="558" y="45102"/>
                  </a:cubicBezTo>
                  <a:cubicBezTo>
                    <a:pt x="21860" y="34846"/>
                    <a:pt x="39085" y="18672"/>
                    <a:pt x="54207" y="921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C497E29F-9A61-915E-665B-21D71FEF0D92}"/>
                </a:ext>
              </a:extLst>
            </p:cNvPr>
            <p:cNvSpPr/>
            <p:nvPr/>
          </p:nvSpPr>
          <p:spPr>
            <a:xfrm>
              <a:off x="6125348" y="3431472"/>
              <a:ext cx="53812" cy="45163"/>
            </a:xfrm>
            <a:custGeom>
              <a:avLst/>
              <a:gdLst>
                <a:gd name="connsiteX0" fmla="*/ 53812 w 53812"/>
                <a:gd name="connsiteY0" fmla="*/ 1315 h 45163"/>
                <a:gd name="connsiteX1" fmla="*/ 53024 w 53812"/>
                <a:gd name="connsiteY1" fmla="*/ 0 h 45163"/>
                <a:gd name="connsiteX2" fmla="*/ 163 w 53812"/>
                <a:gd name="connsiteY2" fmla="*/ 44445 h 45163"/>
                <a:gd name="connsiteX3" fmla="*/ 558 w 53812"/>
                <a:gd name="connsiteY3" fmla="*/ 45102 h 45163"/>
                <a:gd name="connsiteX4" fmla="*/ 53812 w 53812"/>
                <a:gd name="connsiteY4" fmla="*/ 1315 h 4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12" h="45163">
                  <a:moveTo>
                    <a:pt x="53812" y="1315"/>
                  </a:moveTo>
                  <a:cubicBezTo>
                    <a:pt x="53812" y="1315"/>
                    <a:pt x="53286" y="526"/>
                    <a:pt x="53024" y="0"/>
                  </a:cubicBezTo>
                  <a:cubicBezTo>
                    <a:pt x="36850" y="16568"/>
                    <a:pt x="18572" y="29980"/>
                    <a:pt x="163" y="44445"/>
                  </a:cubicBezTo>
                  <a:cubicBezTo>
                    <a:pt x="-231" y="44708"/>
                    <a:pt x="163" y="45365"/>
                    <a:pt x="558" y="45102"/>
                  </a:cubicBezTo>
                  <a:cubicBezTo>
                    <a:pt x="21728" y="34977"/>
                    <a:pt x="38822" y="19067"/>
                    <a:pt x="53812" y="1315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4C6ED66C-6972-FB4E-D1BC-0324200CB4CA}"/>
                </a:ext>
              </a:extLst>
            </p:cNvPr>
            <p:cNvSpPr/>
            <p:nvPr/>
          </p:nvSpPr>
          <p:spPr>
            <a:xfrm>
              <a:off x="6134290" y="3447646"/>
              <a:ext cx="50788" cy="42533"/>
            </a:xfrm>
            <a:custGeom>
              <a:avLst/>
              <a:gdLst>
                <a:gd name="connsiteX0" fmla="*/ 50788 w 50788"/>
                <a:gd name="connsiteY0" fmla="*/ 2235 h 42533"/>
                <a:gd name="connsiteX1" fmla="*/ 50394 w 50788"/>
                <a:gd name="connsiteY1" fmla="*/ 0 h 42533"/>
                <a:gd name="connsiteX2" fmla="*/ 163 w 50788"/>
                <a:gd name="connsiteY2" fmla="*/ 41815 h 42533"/>
                <a:gd name="connsiteX3" fmla="*/ 558 w 50788"/>
                <a:gd name="connsiteY3" fmla="*/ 42472 h 42533"/>
                <a:gd name="connsiteX4" fmla="*/ 50657 w 50788"/>
                <a:gd name="connsiteY4" fmla="*/ 2235 h 42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8" h="42533">
                  <a:moveTo>
                    <a:pt x="50788" y="2235"/>
                  </a:moveTo>
                  <a:cubicBezTo>
                    <a:pt x="50788" y="1578"/>
                    <a:pt x="50657" y="789"/>
                    <a:pt x="50394" y="0"/>
                  </a:cubicBezTo>
                  <a:cubicBezTo>
                    <a:pt x="35009" y="15385"/>
                    <a:pt x="17521" y="28140"/>
                    <a:pt x="163" y="41815"/>
                  </a:cubicBezTo>
                  <a:cubicBezTo>
                    <a:pt x="-231" y="42078"/>
                    <a:pt x="163" y="42735"/>
                    <a:pt x="558" y="42472"/>
                  </a:cubicBezTo>
                  <a:cubicBezTo>
                    <a:pt x="20545" y="33531"/>
                    <a:pt x="36456" y="18540"/>
                    <a:pt x="50657" y="2235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6F64A683-A2B0-EC58-ACEE-8D701538607C}"/>
                </a:ext>
              </a:extLst>
            </p:cNvPr>
            <p:cNvSpPr/>
            <p:nvPr/>
          </p:nvSpPr>
          <p:spPr>
            <a:xfrm>
              <a:off x="5342869" y="3088671"/>
              <a:ext cx="209055" cy="294896"/>
            </a:xfrm>
            <a:custGeom>
              <a:avLst/>
              <a:gdLst>
                <a:gd name="connsiteX0" fmla="*/ 208937 w 209055"/>
                <a:gd name="connsiteY0" fmla="*/ 204602 h 294896"/>
                <a:gd name="connsiteX1" fmla="*/ 208543 w 209055"/>
                <a:gd name="connsiteY1" fmla="*/ 211308 h 294896"/>
                <a:gd name="connsiteX2" fmla="*/ 135958 w 209055"/>
                <a:gd name="connsiteY2" fmla="*/ 294018 h 294896"/>
                <a:gd name="connsiteX3" fmla="*/ 8278 w 209055"/>
                <a:gd name="connsiteY3" fmla="*/ 191716 h 294896"/>
                <a:gd name="connsiteX4" fmla="*/ 5780 w 209055"/>
                <a:gd name="connsiteY4" fmla="*/ 77975 h 294896"/>
                <a:gd name="connsiteX5" fmla="*/ 179877 w 209055"/>
                <a:gd name="connsiteY5" fmla="*/ 28007 h 294896"/>
                <a:gd name="connsiteX6" fmla="*/ 206439 w 209055"/>
                <a:gd name="connsiteY6" fmla="*/ 146351 h 294896"/>
                <a:gd name="connsiteX7" fmla="*/ 208937 w 209055"/>
                <a:gd name="connsiteY7" fmla="*/ 204602 h 29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055" h="294896">
                  <a:moveTo>
                    <a:pt x="208937" y="204602"/>
                  </a:moveTo>
                  <a:cubicBezTo>
                    <a:pt x="208937" y="206838"/>
                    <a:pt x="208805" y="209073"/>
                    <a:pt x="208543" y="211308"/>
                  </a:cubicBezTo>
                  <a:cubicBezTo>
                    <a:pt x="203546" y="265615"/>
                    <a:pt x="182375" y="287575"/>
                    <a:pt x="135958" y="294018"/>
                  </a:cubicBezTo>
                  <a:cubicBezTo>
                    <a:pt x="101244" y="298752"/>
                    <a:pt x="26556" y="287049"/>
                    <a:pt x="8278" y="191716"/>
                  </a:cubicBezTo>
                  <a:cubicBezTo>
                    <a:pt x="-926" y="143984"/>
                    <a:pt x="-3425" y="103616"/>
                    <a:pt x="5780" y="77975"/>
                  </a:cubicBezTo>
                  <a:cubicBezTo>
                    <a:pt x="25241" y="24325"/>
                    <a:pt x="126228" y="-36951"/>
                    <a:pt x="179877" y="28007"/>
                  </a:cubicBezTo>
                  <a:cubicBezTo>
                    <a:pt x="192106" y="42866"/>
                    <a:pt x="202888" y="112163"/>
                    <a:pt x="206439" y="146351"/>
                  </a:cubicBezTo>
                  <a:cubicBezTo>
                    <a:pt x="208805" y="168836"/>
                    <a:pt x="209331" y="188034"/>
                    <a:pt x="208937" y="204602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E18132C9-FF06-727F-B02B-1E0A88CB56B7}"/>
                </a:ext>
              </a:extLst>
            </p:cNvPr>
            <p:cNvSpPr/>
            <p:nvPr/>
          </p:nvSpPr>
          <p:spPr>
            <a:xfrm>
              <a:off x="5106786" y="3044694"/>
              <a:ext cx="430538" cy="786474"/>
            </a:xfrm>
            <a:custGeom>
              <a:avLst/>
              <a:gdLst>
                <a:gd name="connsiteX0" fmla="*/ 180 w 430538"/>
                <a:gd name="connsiteY0" fmla="*/ 682506 h 786474"/>
                <a:gd name="connsiteX1" fmla="*/ 30949 w 430538"/>
                <a:gd name="connsiteY1" fmla="*/ 578232 h 786474"/>
                <a:gd name="connsiteX2" fmla="*/ 31870 w 430538"/>
                <a:gd name="connsiteY2" fmla="*/ 473169 h 786474"/>
                <a:gd name="connsiteX3" fmla="*/ 6229 w 430538"/>
                <a:gd name="connsiteY3" fmla="*/ 441216 h 786474"/>
                <a:gd name="connsiteX4" fmla="*/ 14118 w 430538"/>
                <a:gd name="connsiteY4" fmla="*/ 383096 h 786474"/>
                <a:gd name="connsiteX5" fmla="*/ 53172 w 430538"/>
                <a:gd name="connsiteY5" fmla="*/ 335890 h 786474"/>
                <a:gd name="connsiteX6" fmla="*/ 89201 w 430538"/>
                <a:gd name="connsiteY6" fmla="*/ 231748 h 786474"/>
                <a:gd name="connsiteX7" fmla="*/ 101693 w 430538"/>
                <a:gd name="connsiteY7" fmla="*/ 143253 h 786474"/>
                <a:gd name="connsiteX8" fmla="*/ 146926 w 430538"/>
                <a:gd name="connsiteY8" fmla="*/ 109722 h 786474"/>
                <a:gd name="connsiteX9" fmla="*/ 190319 w 430538"/>
                <a:gd name="connsiteY9" fmla="*/ 46868 h 786474"/>
                <a:gd name="connsiteX10" fmla="*/ 254225 w 430538"/>
                <a:gd name="connsiteY10" fmla="*/ 7289 h 786474"/>
                <a:gd name="connsiteX11" fmla="*/ 368492 w 430538"/>
                <a:gd name="connsiteY11" fmla="*/ 10313 h 786474"/>
                <a:gd name="connsiteX12" fmla="*/ 430294 w 430538"/>
                <a:gd name="connsiteY12" fmla="*/ 86448 h 786474"/>
                <a:gd name="connsiteX13" fmla="*/ 429111 w 430538"/>
                <a:gd name="connsiteY13" fmla="*/ 90787 h 786474"/>
                <a:gd name="connsiteX14" fmla="*/ 425824 w 430538"/>
                <a:gd name="connsiteY14" fmla="*/ 93812 h 786474"/>
                <a:gd name="connsiteX15" fmla="*/ 410044 w 430538"/>
                <a:gd name="connsiteY15" fmla="*/ 103148 h 786474"/>
                <a:gd name="connsiteX16" fmla="*/ 401366 w 430538"/>
                <a:gd name="connsiteY16" fmla="*/ 120373 h 786474"/>
                <a:gd name="connsiteX17" fmla="*/ 395317 w 430538"/>
                <a:gd name="connsiteY17" fmla="*/ 161267 h 786474"/>
                <a:gd name="connsiteX18" fmla="*/ 378486 w 430538"/>
                <a:gd name="connsiteY18" fmla="*/ 174811 h 786474"/>
                <a:gd name="connsiteX19" fmla="*/ 356395 w 430538"/>
                <a:gd name="connsiteY19" fmla="*/ 169420 h 786474"/>
                <a:gd name="connsiteX20" fmla="*/ 342194 w 430538"/>
                <a:gd name="connsiteY20" fmla="*/ 176784 h 786474"/>
                <a:gd name="connsiteX21" fmla="*/ 329045 w 430538"/>
                <a:gd name="connsiteY21" fmla="*/ 212024 h 786474"/>
                <a:gd name="connsiteX22" fmla="*/ 344955 w 430538"/>
                <a:gd name="connsiteY22" fmla="*/ 245686 h 786474"/>
                <a:gd name="connsiteX23" fmla="*/ 320103 w 430538"/>
                <a:gd name="connsiteY23" fmla="*/ 390197 h 786474"/>
                <a:gd name="connsiteX24" fmla="*/ 326020 w 430538"/>
                <a:gd name="connsiteY24" fmla="*/ 419520 h 786474"/>
                <a:gd name="connsiteX25" fmla="*/ 319709 w 430538"/>
                <a:gd name="connsiteY25" fmla="*/ 472643 h 786474"/>
                <a:gd name="connsiteX26" fmla="*/ 303140 w 430538"/>
                <a:gd name="connsiteY26" fmla="*/ 506306 h 786474"/>
                <a:gd name="connsiteX27" fmla="*/ 308400 w 430538"/>
                <a:gd name="connsiteY27" fmla="*/ 573367 h 786474"/>
                <a:gd name="connsiteX28" fmla="*/ 295382 w 430538"/>
                <a:gd name="connsiteY28" fmla="*/ 695261 h 786474"/>
                <a:gd name="connsiteX29" fmla="*/ 257775 w 430538"/>
                <a:gd name="connsiteY29" fmla="*/ 749568 h 786474"/>
                <a:gd name="connsiteX30" fmla="*/ 201891 w 430538"/>
                <a:gd name="connsiteY30" fmla="*/ 778233 h 786474"/>
                <a:gd name="connsiteX31" fmla="*/ 139037 w 430538"/>
                <a:gd name="connsiteY31" fmla="*/ 786386 h 786474"/>
                <a:gd name="connsiteX32" fmla="*/ 73159 w 430538"/>
                <a:gd name="connsiteY32" fmla="*/ 775341 h 786474"/>
                <a:gd name="connsiteX33" fmla="*/ 49 w 430538"/>
                <a:gd name="connsiteY33" fmla="*/ 682112 h 786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0538" h="786474">
                  <a:moveTo>
                    <a:pt x="180" y="682506"/>
                  </a:moveTo>
                  <a:cubicBezTo>
                    <a:pt x="-2055" y="645951"/>
                    <a:pt x="17011" y="612026"/>
                    <a:pt x="30949" y="578232"/>
                  </a:cubicBezTo>
                  <a:cubicBezTo>
                    <a:pt x="44888" y="544439"/>
                    <a:pt x="53172" y="503018"/>
                    <a:pt x="31870" y="473169"/>
                  </a:cubicBezTo>
                  <a:cubicBezTo>
                    <a:pt x="23849" y="461992"/>
                    <a:pt x="12277" y="453445"/>
                    <a:pt x="6229" y="441216"/>
                  </a:cubicBezTo>
                  <a:cubicBezTo>
                    <a:pt x="-2713" y="422807"/>
                    <a:pt x="3073" y="400322"/>
                    <a:pt x="14118" y="383096"/>
                  </a:cubicBezTo>
                  <a:cubicBezTo>
                    <a:pt x="25032" y="365871"/>
                    <a:pt x="40548" y="352064"/>
                    <a:pt x="53172" y="335890"/>
                  </a:cubicBezTo>
                  <a:cubicBezTo>
                    <a:pt x="76183" y="306436"/>
                    <a:pt x="89069" y="269223"/>
                    <a:pt x="89201" y="231748"/>
                  </a:cubicBezTo>
                  <a:cubicBezTo>
                    <a:pt x="89201" y="201241"/>
                    <a:pt x="82363" y="166790"/>
                    <a:pt x="101693" y="143253"/>
                  </a:cubicBezTo>
                  <a:cubicBezTo>
                    <a:pt x="113659" y="128789"/>
                    <a:pt x="133120" y="122477"/>
                    <a:pt x="146926" y="109722"/>
                  </a:cubicBezTo>
                  <a:cubicBezTo>
                    <a:pt x="166256" y="91839"/>
                    <a:pt x="172436" y="65935"/>
                    <a:pt x="190319" y="46868"/>
                  </a:cubicBezTo>
                  <a:cubicBezTo>
                    <a:pt x="207545" y="28328"/>
                    <a:pt x="230030" y="14784"/>
                    <a:pt x="254225" y="7289"/>
                  </a:cubicBezTo>
                  <a:cubicBezTo>
                    <a:pt x="291175" y="-4019"/>
                    <a:pt x="331674" y="-1521"/>
                    <a:pt x="368492" y="10313"/>
                  </a:cubicBezTo>
                  <a:cubicBezTo>
                    <a:pt x="400708" y="20701"/>
                    <a:pt x="433713" y="49367"/>
                    <a:pt x="430294" y="86448"/>
                  </a:cubicBezTo>
                  <a:cubicBezTo>
                    <a:pt x="430163" y="88026"/>
                    <a:pt x="429900" y="89472"/>
                    <a:pt x="429111" y="90787"/>
                  </a:cubicBezTo>
                  <a:cubicBezTo>
                    <a:pt x="428322" y="92102"/>
                    <a:pt x="427007" y="93023"/>
                    <a:pt x="425824" y="93812"/>
                  </a:cubicBezTo>
                  <a:cubicBezTo>
                    <a:pt x="420958" y="97230"/>
                    <a:pt x="414647" y="99597"/>
                    <a:pt x="410044" y="103148"/>
                  </a:cubicBezTo>
                  <a:cubicBezTo>
                    <a:pt x="405048" y="106961"/>
                    <a:pt x="402944" y="114587"/>
                    <a:pt x="401366" y="120373"/>
                  </a:cubicBezTo>
                  <a:cubicBezTo>
                    <a:pt x="398078" y="133522"/>
                    <a:pt x="400182" y="148644"/>
                    <a:pt x="395317" y="161267"/>
                  </a:cubicBezTo>
                  <a:cubicBezTo>
                    <a:pt x="392556" y="168368"/>
                    <a:pt x="386113" y="174680"/>
                    <a:pt x="378486" y="174811"/>
                  </a:cubicBezTo>
                  <a:cubicBezTo>
                    <a:pt x="370859" y="174943"/>
                    <a:pt x="364022" y="169157"/>
                    <a:pt x="356395" y="169420"/>
                  </a:cubicBezTo>
                  <a:cubicBezTo>
                    <a:pt x="351004" y="169552"/>
                    <a:pt x="346139" y="172839"/>
                    <a:pt x="342194" y="176784"/>
                  </a:cubicBezTo>
                  <a:cubicBezTo>
                    <a:pt x="333121" y="185988"/>
                    <a:pt x="328124" y="199138"/>
                    <a:pt x="329045" y="212024"/>
                  </a:cubicBezTo>
                  <a:cubicBezTo>
                    <a:pt x="329965" y="224647"/>
                    <a:pt x="336014" y="236876"/>
                    <a:pt x="344955" y="245686"/>
                  </a:cubicBezTo>
                  <a:cubicBezTo>
                    <a:pt x="390452" y="290394"/>
                    <a:pt x="317473" y="344306"/>
                    <a:pt x="320103" y="390197"/>
                  </a:cubicBezTo>
                  <a:cubicBezTo>
                    <a:pt x="320629" y="400191"/>
                    <a:pt x="324179" y="409789"/>
                    <a:pt x="326020" y="419520"/>
                  </a:cubicBezTo>
                  <a:cubicBezTo>
                    <a:pt x="329439" y="437272"/>
                    <a:pt x="327204" y="456207"/>
                    <a:pt x="319709" y="472643"/>
                  </a:cubicBezTo>
                  <a:cubicBezTo>
                    <a:pt x="314580" y="484083"/>
                    <a:pt x="306954" y="494340"/>
                    <a:pt x="303140" y="506306"/>
                  </a:cubicBezTo>
                  <a:cubicBezTo>
                    <a:pt x="296303" y="528002"/>
                    <a:pt x="303009" y="551276"/>
                    <a:pt x="308400" y="573367"/>
                  </a:cubicBezTo>
                  <a:cubicBezTo>
                    <a:pt x="317868" y="612157"/>
                    <a:pt x="310504" y="658706"/>
                    <a:pt x="295382" y="695261"/>
                  </a:cubicBezTo>
                  <a:cubicBezTo>
                    <a:pt x="286835" y="715643"/>
                    <a:pt x="274212" y="734709"/>
                    <a:pt x="257775" y="749568"/>
                  </a:cubicBezTo>
                  <a:cubicBezTo>
                    <a:pt x="240418" y="765216"/>
                    <a:pt x="224639" y="773763"/>
                    <a:pt x="201891" y="778233"/>
                  </a:cubicBezTo>
                  <a:cubicBezTo>
                    <a:pt x="179931" y="782573"/>
                    <a:pt x="161522" y="787175"/>
                    <a:pt x="139037" y="786386"/>
                  </a:cubicBezTo>
                  <a:cubicBezTo>
                    <a:pt x="116420" y="785597"/>
                    <a:pt x="94592" y="782836"/>
                    <a:pt x="73159" y="775341"/>
                  </a:cubicBezTo>
                  <a:cubicBezTo>
                    <a:pt x="35026" y="762191"/>
                    <a:pt x="2547" y="722612"/>
                    <a:pt x="49" y="682112"/>
                  </a:cubicBezTo>
                  <a:close/>
                </a:path>
              </a:pathLst>
            </a:custGeom>
            <a:solidFill>
              <a:srgbClr val="260000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15916693-7CC5-4DC5-F584-F38C87D18C35}"/>
                </a:ext>
              </a:extLst>
            </p:cNvPr>
            <p:cNvSpPr/>
            <p:nvPr/>
          </p:nvSpPr>
          <p:spPr>
            <a:xfrm>
              <a:off x="5531031" y="3189919"/>
              <a:ext cx="39747" cy="84813"/>
            </a:xfrm>
            <a:custGeom>
              <a:avLst/>
              <a:gdLst>
                <a:gd name="connsiteX0" fmla="*/ 9073 w 39747"/>
                <a:gd name="connsiteY0" fmla="*/ 0 h 84813"/>
                <a:gd name="connsiteX1" fmla="*/ 36161 w 39747"/>
                <a:gd name="connsiteY1" fmla="*/ 51414 h 84813"/>
                <a:gd name="connsiteX2" fmla="*/ 0 w 39747"/>
                <a:gd name="connsiteY2" fmla="*/ 84813 h 84813"/>
                <a:gd name="connsiteX3" fmla="*/ 9073 w 39747"/>
                <a:gd name="connsiteY3" fmla="*/ 0 h 8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47" h="84813">
                  <a:moveTo>
                    <a:pt x="9073" y="0"/>
                  </a:moveTo>
                  <a:cubicBezTo>
                    <a:pt x="9073" y="0"/>
                    <a:pt x="14596" y="28928"/>
                    <a:pt x="36161" y="51414"/>
                  </a:cubicBezTo>
                  <a:cubicBezTo>
                    <a:pt x="53912" y="69954"/>
                    <a:pt x="0" y="84813"/>
                    <a:pt x="0" y="84813"/>
                  </a:cubicBezTo>
                  <a:cubicBezTo>
                    <a:pt x="0" y="84813"/>
                    <a:pt x="526" y="10256"/>
                    <a:pt x="9073" y="0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65450E20-850D-EE4A-1425-52CC05AFB189}"/>
                </a:ext>
              </a:extLst>
            </p:cNvPr>
            <p:cNvSpPr/>
            <p:nvPr/>
          </p:nvSpPr>
          <p:spPr>
            <a:xfrm>
              <a:off x="5456610" y="3237787"/>
              <a:ext cx="25263" cy="36643"/>
            </a:xfrm>
            <a:custGeom>
              <a:avLst/>
              <a:gdLst>
                <a:gd name="connsiteX0" fmla="*/ 17747 w 25263"/>
                <a:gd name="connsiteY0" fmla="*/ 13934 h 36643"/>
                <a:gd name="connsiteX1" fmla="*/ 5912 w 25263"/>
                <a:gd name="connsiteY1" fmla="*/ 390 h 36643"/>
                <a:gd name="connsiteX2" fmla="*/ 2494 w 25263"/>
                <a:gd name="connsiteY2" fmla="*/ 6307 h 36643"/>
                <a:gd name="connsiteX3" fmla="*/ 10383 w 25263"/>
                <a:gd name="connsiteY3" fmla="*/ 16695 h 36643"/>
                <a:gd name="connsiteX4" fmla="*/ 1573 w 25263"/>
                <a:gd name="connsiteY4" fmla="*/ 19720 h 36643"/>
                <a:gd name="connsiteX5" fmla="*/ 4072 w 25263"/>
                <a:gd name="connsiteY5" fmla="*/ 25505 h 36643"/>
                <a:gd name="connsiteX6" fmla="*/ 13276 w 25263"/>
                <a:gd name="connsiteY6" fmla="*/ 23270 h 36643"/>
                <a:gd name="connsiteX7" fmla="*/ 18799 w 25263"/>
                <a:gd name="connsiteY7" fmla="*/ 35104 h 36643"/>
                <a:gd name="connsiteX8" fmla="*/ 25242 w 25263"/>
                <a:gd name="connsiteY8" fmla="*/ 33395 h 36643"/>
                <a:gd name="connsiteX9" fmla="*/ 18010 w 25263"/>
                <a:gd name="connsiteY9" fmla="*/ 13671 h 36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63" h="36643">
                  <a:moveTo>
                    <a:pt x="17747" y="13934"/>
                  </a:moveTo>
                  <a:cubicBezTo>
                    <a:pt x="15117" y="8411"/>
                    <a:pt x="11698" y="3020"/>
                    <a:pt x="5912" y="390"/>
                  </a:cubicBezTo>
                  <a:cubicBezTo>
                    <a:pt x="1836" y="-1451"/>
                    <a:pt x="-1188" y="3677"/>
                    <a:pt x="2494" y="6307"/>
                  </a:cubicBezTo>
                  <a:cubicBezTo>
                    <a:pt x="6176" y="9069"/>
                    <a:pt x="8543" y="12751"/>
                    <a:pt x="10383" y="16695"/>
                  </a:cubicBezTo>
                  <a:cubicBezTo>
                    <a:pt x="7359" y="17353"/>
                    <a:pt x="4335" y="18273"/>
                    <a:pt x="1573" y="19720"/>
                  </a:cubicBezTo>
                  <a:cubicBezTo>
                    <a:pt x="-1714" y="21297"/>
                    <a:pt x="653" y="26689"/>
                    <a:pt x="4072" y="25505"/>
                  </a:cubicBezTo>
                  <a:cubicBezTo>
                    <a:pt x="7096" y="24453"/>
                    <a:pt x="10120" y="23928"/>
                    <a:pt x="13276" y="23270"/>
                  </a:cubicBezTo>
                  <a:cubicBezTo>
                    <a:pt x="14854" y="27346"/>
                    <a:pt x="16432" y="31554"/>
                    <a:pt x="18799" y="35104"/>
                  </a:cubicBezTo>
                  <a:cubicBezTo>
                    <a:pt x="20508" y="37603"/>
                    <a:pt x="25636" y="37077"/>
                    <a:pt x="25242" y="33395"/>
                  </a:cubicBezTo>
                  <a:cubicBezTo>
                    <a:pt x="24453" y="26557"/>
                    <a:pt x="20903" y="19851"/>
                    <a:pt x="18010" y="13671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84D3C478-3AD4-F991-5986-B3C5E9E7DD24}"/>
                </a:ext>
              </a:extLst>
            </p:cNvPr>
            <p:cNvSpPr/>
            <p:nvPr/>
          </p:nvSpPr>
          <p:spPr>
            <a:xfrm>
              <a:off x="5529394" y="3293273"/>
              <a:ext cx="22412" cy="7534"/>
            </a:xfrm>
            <a:custGeom>
              <a:avLst/>
              <a:gdLst>
                <a:gd name="connsiteX0" fmla="*/ 22412 w 22412"/>
                <a:gd name="connsiteY0" fmla="*/ 0 h 7534"/>
                <a:gd name="connsiteX1" fmla="*/ 22018 w 22412"/>
                <a:gd name="connsiteY1" fmla="*/ 6706 h 7534"/>
                <a:gd name="connsiteX2" fmla="*/ 19256 w 22412"/>
                <a:gd name="connsiteY2" fmla="*/ 7101 h 7534"/>
                <a:gd name="connsiteX3" fmla="*/ 190 w 22412"/>
                <a:gd name="connsiteY3" fmla="*/ 3024 h 7534"/>
                <a:gd name="connsiteX4" fmla="*/ 584 w 22412"/>
                <a:gd name="connsiteY4" fmla="*/ 1578 h 7534"/>
                <a:gd name="connsiteX5" fmla="*/ 16890 w 22412"/>
                <a:gd name="connsiteY5" fmla="*/ 1052 h 7534"/>
                <a:gd name="connsiteX6" fmla="*/ 22412 w 22412"/>
                <a:gd name="connsiteY6" fmla="*/ 0 h 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12" h="7534">
                  <a:moveTo>
                    <a:pt x="22412" y="0"/>
                  </a:moveTo>
                  <a:cubicBezTo>
                    <a:pt x="22412" y="2235"/>
                    <a:pt x="22281" y="4471"/>
                    <a:pt x="22018" y="6706"/>
                  </a:cubicBezTo>
                  <a:lnTo>
                    <a:pt x="19256" y="7101"/>
                  </a:lnTo>
                  <a:cubicBezTo>
                    <a:pt x="13471" y="7758"/>
                    <a:pt x="4003" y="8416"/>
                    <a:pt x="190" y="3024"/>
                  </a:cubicBezTo>
                  <a:cubicBezTo>
                    <a:pt x="-205" y="2630"/>
                    <a:pt x="58" y="1841"/>
                    <a:pt x="584" y="1578"/>
                  </a:cubicBezTo>
                  <a:cubicBezTo>
                    <a:pt x="5450" y="-789"/>
                    <a:pt x="11498" y="1578"/>
                    <a:pt x="16890" y="1052"/>
                  </a:cubicBezTo>
                  <a:cubicBezTo>
                    <a:pt x="18862" y="921"/>
                    <a:pt x="20571" y="526"/>
                    <a:pt x="22412" y="0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512CAB8A-B029-BAEF-6B89-CC78130DED90}"/>
                </a:ext>
              </a:extLst>
            </p:cNvPr>
            <p:cNvSpPr/>
            <p:nvPr/>
          </p:nvSpPr>
          <p:spPr>
            <a:xfrm>
              <a:off x="5459367" y="3373747"/>
              <a:ext cx="21038" cy="30375"/>
            </a:xfrm>
            <a:custGeom>
              <a:avLst/>
              <a:gdLst>
                <a:gd name="connsiteX0" fmla="*/ 21039 w 21038"/>
                <a:gd name="connsiteY0" fmla="*/ 8021 h 30375"/>
                <a:gd name="connsiteX1" fmla="*/ 19987 w 21038"/>
                <a:gd name="connsiteY1" fmla="*/ 30375 h 30375"/>
                <a:gd name="connsiteX2" fmla="*/ 0 w 21038"/>
                <a:gd name="connsiteY2" fmla="*/ 0 h 30375"/>
                <a:gd name="connsiteX3" fmla="*/ 21039 w 21038"/>
                <a:gd name="connsiteY3" fmla="*/ 8021 h 3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38" h="30375">
                  <a:moveTo>
                    <a:pt x="21039" y="8021"/>
                  </a:moveTo>
                  <a:cubicBezTo>
                    <a:pt x="20776" y="11966"/>
                    <a:pt x="20118" y="20250"/>
                    <a:pt x="19987" y="30375"/>
                  </a:cubicBezTo>
                  <a:cubicBezTo>
                    <a:pt x="1972" y="19067"/>
                    <a:pt x="0" y="0"/>
                    <a:pt x="0" y="0"/>
                  </a:cubicBezTo>
                  <a:cubicBezTo>
                    <a:pt x="7364" y="5391"/>
                    <a:pt x="16699" y="7364"/>
                    <a:pt x="21039" y="8021"/>
                  </a:cubicBezTo>
                  <a:close/>
                </a:path>
              </a:pathLst>
            </a:custGeom>
            <a:solidFill>
              <a:srgbClr val="E0855C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1532BEB4-E208-D70A-F415-0BD33D4FA456}"/>
                </a:ext>
              </a:extLst>
            </p:cNvPr>
            <p:cNvSpPr/>
            <p:nvPr/>
          </p:nvSpPr>
          <p:spPr>
            <a:xfrm>
              <a:off x="5551823" y="3644526"/>
              <a:ext cx="105572" cy="220216"/>
            </a:xfrm>
            <a:custGeom>
              <a:avLst/>
              <a:gdLst>
                <a:gd name="connsiteX0" fmla="*/ 60997 w 105572"/>
                <a:gd name="connsiteY0" fmla="*/ 114364 h 220216"/>
                <a:gd name="connsiteX1" fmla="*/ 50083 w 105572"/>
                <a:gd name="connsiteY1" fmla="*/ 220216 h 220216"/>
                <a:gd name="connsiteX2" fmla="*/ 247 w 105572"/>
                <a:gd name="connsiteY2" fmla="*/ 2069 h 220216"/>
                <a:gd name="connsiteX3" fmla="*/ 105573 w 105572"/>
                <a:gd name="connsiteY3" fmla="*/ 31787 h 220216"/>
                <a:gd name="connsiteX4" fmla="*/ 60997 w 105572"/>
                <a:gd name="connsiteY4" fmla="*/ 114364 h 220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72" h="220216">
                  <a:moveTo>
                    <a:pt x="60997" y="114364"/>
                  </a:moveTo>
                  <a:cubicBezTo>
                    <a:pt x="50871" y="148158"/>
                    <a:pt x="48768" y="184056"/>
                    <a:pt x="50083" y="220216"/>
                  </a:cubicBezTo>
                  <a:cubicBezTo>
                    <a:pt x="-6460" y="132642"/>
                    <a:pt x="247" y="2069"/>
                    <a:pt x="247" y="2069"/>
                  </a:cubicBezTo>
                  <a:cubicBezTo>
                    <a:pt x="33514" y="-5952"/>
                    <a:pt x="72305" y="10485"/>
                    <a:pt x="105573" y="31787"/>
                  </a:cubicBezTo>
                  <a:cubicBezTo>
                    <a:pt x="104652" y="64003"/>
                    <a:pt x="68097" y="90433"/>
                    <a:pt x="60997" y="11436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4594535A-11EE-8227-B494-2044CA62DF24}"/>
                </a:ext>
              </a:extLst>
            </p:cNvPr>
            <p:cNvSpPr/>
            <p:nvPr/>
          </p:nvSpPr>
          <p:spPr>
            <a:xfrm>
              <a:off x="5504331" y="3464876"/>
              <a:ext cx="601587" cy="368254"/>
            </a:xfrm>
            <a:custGeom>
              <a:avLst/>
              <a:gdLst>
                <a:gd name="connsiteX0" fmla="*/ 5660 w 601587"/>
                <a:gd name="connsiteY0" fmla="*/ 113474 h 368254"/>
                <a:gd name="connsiteX1" fmla="*/ 74037 w 601587"/>
                <a:gd name="connsiteY1" fmla="*/ 3020 h 368254"/>
                <a:gd name="connsiteX2" fmla="*/ 322691 w 601587"/>
                <a:gd name="connsiteY2" fmla="*/ 260615 h 368254"/>
                <a:gd name="connsiteX3" fmla="*/ 563586 w 601587"/>
                <a:gd name="connsiteY3" fmla="*/ 23007 h 368254"/>
                <a:gd name="connsiteX4" fmla="*/ 601588 w 601587"/>
                <a:gd name="connsiteY4" fmla="*/ 55880 h 368254"/>
                <a:gd name="connsiteX5" fmla="*/ 346359 w 601587"/>
                <a:gd name="connsiteY5" fmla="*/ 365021 h 368254"/>
                <a:gd name="connsiteX6" fmla="*/ 5792 w 601587"/>
                <a:gd name="connsiteY6" fmla="*/ 113343 h 36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1587" h="368254">
                  <a:moveTo>
                    <a:pt x="5660" y="113474"/>
                  </a:moveTo>
                  <a:cubicBezTo>
                    <a:pt x="5660" y="113474"/>
                    <a:pt x="-29185" y="-21701"/>
                    <a:pt x="74037" y="3020"/>
                  </a:cubicBezTo>
                  <a:cubicBezTo>
                    <a:pt x="174103" y="27083"/>
                    <a:pt x="225517" y="255618"/>
                    <a:pt x="322691" y="260615"/>
                  </a:cubicBezTo>
                  <a:cubicBezTo>
                    <a:pt x="336497" y="261404"/>
                    <a:pt x="563586" y="23007"/>
                    <a:pt x="563586" y="23007"/>
                  </a:cubicBezTo>
                  <a:lnTo>
                    <a:pt x="601588" y="55880"/>
                  </a:lnTo>
                  <a:cubicBezTo>
                    <a:pt x="601588" y="55880"/>
                    <a:pt x="421705" y="343719"/>
                    <a:pt x="346359" y="365021"/>
                  </a:cubicBezTo>
                  <a:cubicBezTo>
                    <a:pt x="276274" y="384876"/>
                    <a:pt x="123215" y="314790"/>
                    <a:pt x="5792" y="113343"/>
                  </a:cubicBezTo>
                  <a:close/>
                </a:path>
              </a:pathLst>
            </a:custGeom>
            <a:solidFill>
              <a:srgbClr val="F5A784"/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B06EC32E-6383-8A2A-BA80-1595137750CF}"/>
                </a:ext>
              </a:extLst>
            </p:cNvPr>
            <p:cNvSpPr/>
            <p:nvPr/>
          </p:nvSpPr>
          <p:spPr>
            <a:xfrm>
              <a:off x="5482737" y="3456532"/>
              <a:ext cx="224625" cy="204847"/>
            </a:xfrm>
            <a:custGeom>
              <a:avLst/>
              <a:gdLst>
                <a:gd name="connsiteX0" fmla="*/ 33040 w 224625"/>
                <a:gd name="connsiteY0" fmla="*/ 5578 h 204847"/>
                <a:gd name="connsiteX1" fmla="*/ 127978 w 224625"/>
                <a:gd name="connsiteY1" fmla="*/ 12416 h 204847"/>
                <a:gd name="connsiteX2" fmla="*/ 224626 w 224625"/>
                <a:gd name="connsiteY2" fmla="*/ 43580 h 204847"/>
                <a:gd name="connsiteX3" fmla="*/ 8845 w 224625"/>
                <a:gd name="connsiteY3" fmla="*/ 204659 h 204847"/>
                <a:gd name="connsiteX4" fmla="*/ 33040 w 224625"/>
                <a:gd name="connsiteY4" fmla="*/ 5578 h 204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625" h="204847">
                  <a:moveTo>
                    <a:pt x="33040" y="5578"/>
                  </a:moveTo>
                  <a:cubicBezTo>
                    <a:pt x="33040" y="5578"/>
                    <a:pt x="77485" y="-10727"/>
                    <a:pt x="127978" y="12416"/>
                  </a:cubicBezTo>
                  <a:cubicBezTo>
                    <a:pt x="178471" y="35559"/>
                    <a:pt x="179260" y="45815"/>
                    <a:pt x="224626" y="43580"/>
                  </a:cubicBezTo>
                  <a:cubicBezTo>
                    <a:pt x="224626" y="43580"/>
                    <a:pt x="93790" y="211233"/>
                    <a:pt x="8845" y="204659"/>
                  </a:cubicBezTo>
                  <a:cubicBezTo>
                    <a:pt x="8845" y="204659"/>
                    <a:pt x="-22582" y="84474"/>
                    <a:pt x="33040" y="557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91B8C657-3674-9E42-293C-6F7F5A5183DB}"/>
                </a:ext>
              </a:extLst>
            </p:cNvPr>
            <p:cNvSpPr/>
            <p:nvPr/>
          </p:nvSpPr>
          <p:spPr>
            <a:xfrm>
              <a:off x="5269630" y="3993343"/>
              <a:ext cx="322720" cy="644250"/>
            </a:xfrm>
            <a:custGeom>
              <a:avLst/>
              <a:gdLst>
                <a:gd name="connsiteX0" fmla="*/ 319126 w 322720"/>
                <a:gd name="connsiteY0" fmla="*/ 0 h 644250"/>
                <a:gd name="connsiteX1" fmla="*/ 177508 w 322720"/>
                <a:gd name="connsiteY1" fmla="*/ 39448 h 644250"/>
                <a:gd name="connsiteX2" fmla="*/ 29052 w 322720"/>
                <a:gd name="connsiteY2" fmla="*/ 7627 h 644250"/>
                <a:gd name="connsiteX3" fmla="*/ 19847 w 322720"/>
                <a:gd name="connsiteY3" fmla="*/ 16831 h 644250"/>
                <a:gd name="connsiteX4" fmla="*/ 92958 w 322720"/>
                <a:gd name="connsiteY4" fmla="*/ 53123 h 644250"/>
                <a:gd name="connsiteX5" fmla="*/ 92563 w 322720"/>
                <a:gd name="connsiteY5" fmla="*/ 54307 h 644250"/>
                <a:gd name="connsiteX6" fmla="*/ 46672 w 322720"/>
                <a:gd name="connsiteY6" fmla="*/ 102828 h 644250"/>
                <a:gd name="connsiteX7" fmla="*/ 39966 w 322720"/>
                <a:gd name="connsiteY7" fmla="*/ 160422 h 644250"/>
                <a:gd name="connsiteX8" fmla="*/ 15639 w 322720"/>
                <a:gd name="connsiteY8" fmla="*/ 220382 h 644250"/>
                <a:gd name="connsiteX9" fmla="*/ 3542 w 322720"/>
                <a:gd name="connsiteY9" fmla="*/ 336622 h 644250"/>
                <a:gd name="connsiteX10" fmla="*/ 23792 w 322720"/>
                <a:gd name="connsiteY10" fmla="*/ 482185 h 644250"/>
                <a:gd name="connsiteX11" fmla="*/ 29709 w 322720"/>
                <a:gd name="connsiteY11" fmla="*/ 484684 h 644250"/>
                <a:gd name="connsiteX12" fmla="*/ 38914 w 322720"/>
                <a:gd name="connsiteY12" fmla="*/ 405656 h 644250"/>
                <a:gd name="connsiteX13" fmla="*/ 18138 w 322720"/>
                <a:gd name="connsiteY13" fmla="*/ 268640 h 644250"/>
                <a:gd name="connsiteX14" fmla="*/ 54824 w 322720"/>
                <a:gd name="connsiteY14" fmla="*/ 164629 h 644250"/>
                <a:gd name="connsiteX15" fmla="*/ 60216 w 322720"/>
                <a:gd name="connsiteY15" fmla="*/ 111112 h 644250"/>
                <a:gd name="connsiteX16" fmla="*/ 87040 w 322720"/>
                <a:gd name="connsiteY16" fmla="*/ 72979 h 644250"/>
                <a:gd name="connsiteX17" fmla="*/ 103082 w 322720"/>
                <a:gd name="connsiteY17" fmla="*/ 162788 h 644250"/>
                <a:gd name="connsiteX18" fmla="*/ 101636 w 322720"/>
                <a:gd name="connsiteY18" fmla="*/ 258253 h 644250"/>
                <a:gd name="connsiteX19" fmla="*/ 95193 w 322720"/>
                <a:gd name="connsiteY19" fmla="*/ 323999 h 644250"/>
                <a:gd name="connsiteX20" fmla="*/ 145423 w 322720"/>
                <a:gd name="connsiteY20" fmla="*/ 469168 h 644250"/>
                <a:gd name="connsiteX21" fmla="*/ 137797 w 322720"/>
                <a:gd name="connsiteY21" fmla="*/ 641292 h 644250"/>
                <a:gd name="connsiteX22" fmla="*/ 143977 w 322720"/>
                <a:gd name="connsiteY22" fmla="*/ 641292 h 644250"/>
                <a:gd name="connsiteX23" fmla="*/ 161728 w 322720"/>
                <a:gd name="connsiteY23" fmla="*/ 480345 h 644250"/>
                <a:gd name="connsiteX24" fmla="*/ 117415 w 322720"/>
                <a:gd name="connsiteY24" fmla="*/ 347668 h 644250"/>
                <a:gd name="connsiteX25" fmla="*/ 117810 w 322720"/>
                <a:gd name="connsiteY25" fmla="*/ 262855 h 644250"/>
                <a:gd name="connsiteX26" fmla="*/ 132800 w 322720"/>
                <a:gd name="connsiteY26" fmla="*/ 195662 h 644250"/>
                <a:gd name="connsiteX27" fmla="*/ 112944 w 322720"/>
                <a:gd name="connsiteY27" fmla="*/ 146089 h 644250"/>
                <a:gd name="connsiteX28" fmla="*/ 103608 w 322720"/>
                <a:gd name="connsiteY28" fmla="*/ 61539 h 644250"/>
                <a:gd name="connsiteX29" fmla="*/ 105186 w 322720"/>
                <a:gd name="connsiteY29" fmla="*/ 55096 h 644250"/>
                <a:gd name="connsiteX30" fmla="*/ 166857 w 322720"/>
                <a:gd name="connsiteY30" fmla="*/ 56542 h 644250"/>
                <a:gd name="connsiteX31" fmla="*/ 321887 w 322720"/>
                <a:gd name="connsiteY31" fmla="*/ 4865 h 644250"/>
                <a:gd name="connsiteX32" fmla="*/ 319126 w 322720"/>
                <a:gd name="connsiteY32" fmla="*/ 263 h 64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22720" h="644250">
                  <a:moveTo>
                    <a:pt x="319126" y="0"/>
                  </a:moveTo>
                  <a:cubicBezTo>
                    <a:pt x="272972" y="18015"/>
                    <a:pt x="227475" y="35372"/>
                    <a:pt x="177508" y="39448"/>
                  </a:cubicBezTo>
                  <a:cubicBezTo>
                    <a:pt x="129381" y="43393"/>
                    <a:pt x="66659" y="41683"/>
                    <a:pt x="29052" y="7627"/>
                  </a:cubicBezTo>
                  <a:cubicBezTo>
                    <a:pt x="22740" y="1841"/>
                    <a:pt x="14587" y="10388"/>
                    <a:pt x="19847" y="16831"/>
                  </a:cubicBezTo>
                  <a:cubicBezTo>
                    <a:pt x="36810" y="37870"/>
                    <a:pt x="64161" y="48258"/>
                    <a:pt x="92958" y="53123"/>
                  </a:cubicBezTo>
                  <a:cubicBezTo>
                    <a:pt x="92826" y="53518"/>
                    <a:pt x="92695" y="53912"/>
                    <a:pt x="92563" y="54307"/>
                  </a:cubicBezTo>
                  <a:cubicBezTo>
                    <a:pt x="70867" y="62196"/>
                    <a:pt x="54035" y="81000"/>
                    <a:pt x="46672" y="102828"/>
                  </a:cubicBezTo>
                  <a:cubicBezTo>
                    <a:pt x="40360" y="121631"/>
                    <a:pt x="44700" y="141224"/>
                    <a:pt x="39966" y="160422"/>
                  </a:cubicBezTo>
                  <a:cubicBezTo>
                    <a:pt x="34838" y="181066"/>
                    <a:pt x="22872" y="200264"/>
                    <a:pt x="15639" y="220382"/>
                  </a:cubicBezTo>
                  <a:cubicBezTo>
                    <a:pt x="2096" y="257726"/>
                    <a:pt x="-4610" y="297306"/>
                    <a:pt x="3542" y="336622"/>
                  </a:cubicBezTo>
                  <a:cubicBezTo>
                    <a:pt x="14062" y="387379"/>
                    <a:pt x="39703" y="429062"/>
                    <a:pt x="23792" y="482185"/>
                  </a:cubicBezTo>
                  <a:cubicBezTo>
                    <a:pt x="22740" y="485736"/>
                    <a:pt x="27737" y="487708"/>
                    <a:pt x="29709" y="484684"/>
                  </a:cubicBezTo>
                  <a:cubicBezTo>
                    <a:pt x="44568" y="461146"/>
                    <a:pt x="44700" y="432349"/>
                    <a:pt x="38914" y="405656"/>
                  </a:cubicBezTo>
                  <a:cubicBezTo>
                    <a:pt x="28657" y="358450"/>
                    <a:pt x="9196" y="318345"/>
                    <a:pt x="18138" y="268640"/>
                  </a:cubicBezTo>
                  <a:cubicBezTo>
                    <a:pt x="24844" y="231559"/>
                    <a:pt x="45620" y="200395"/>
                    <a:pt x="54824" y="164629"/>
                  </a:cubicBezTo>
                  <a:cubicBezTo>
                    <a:pt x="59427" y="147009"/>
                    <a:pt x="55482" y="128600"/>
                    <a:pt x="60216" y="111112"/>
                  </a:cubicBezTo>
                  <a:cubicBezTo>
                    <a:pt x="64686" y="94412"/>
                    <a:pt x="74680" y="82709"/>
                    <a:pt x="87040" y="72979"/>
                  </a:cubicBezTo>
                  <a:cubicBezTo>
                    <a:pt x="80860" y="103485"/>
                    <a:pt x="88750" y="133729"/>
                    <a:pt x="103082" y="162788"/>
                  </a:cubicBezTo>
                  <a:cubicBezTo>
                    <a:pt x="120177" y="197634"/>
                    <a:pt x="111761" y="222881"/>
                    <a:pt x="101636" y="258253"/>
                  </a:cubicBezTo>
                  <a:cubicBezTo>
                    <a:pt x="95324" y="279949"/>
                    <a:pt x="92431" y="301382"/>
                    <a:pt x="95193" y="323999"/>
                  </a:cubicBezTo>
                  <a:cubicBezTo>
                    <a:pt x="101505" y="376333"/>
                    <a:pt x="140558" y="416176"/>
                    <a:pt x="145423" y="469168"/>
                  </a:cubicBezTo>
                  <a:cubicBezTo>
                    <a:pt x="150815" y="526893"/>
                    <a:pt x="131879" y="583435"/>
                    <a:pt x="137797" y="641292"/>
                  </a:cubicBezTo>
                  <a:cubicBezTo>
                    <a:pt x="138191" y="645237"/>
                    <a:pt x="143582" y="645237"/>
                    <a:pt x="143977" y="641292"/>
                  </a:cubicBezTo>
                  <a:cubicBezTo>
                    <a:pt x="148842" y="587906"/>
                    <a:pt x="163175" y="534257"/>
                    <a:pt x="161728" y="480345"/>
                  </a:cubicBezTo>
                  <a:cubicBezTo>
                    <a:pt x="160413" y="428799"/>
                    <a:pt x="132537" y="394742"/>
                    <a:pt x="117415" y="347668"/>
                  </a:cubicBezTo>
                  <a:cubicBezTo>
                    <a:pt x="108211" y="319134"/>
                    <a:pt x="109920" y="291257"/>
                    <a:pt x="117810" y="262855"/>
                  </a:cubicBezTo>
                  <a:cubicBezTo>
                    <a:pt x="123990" y="240764"/>
                    <a:pt x="134378" y="219199"/>
                    <a:pt x="132800" y="195662"/>
                  </a:cubicBezTo>
                  <a:cubicBezTo>
                    <a:pt x="131485" y="176595"/>
                    <a:pt x="120834" y="162788"/>
                    <a:pt x="112944" y="146089"/>
                  </a:cubicBezTo>
                  <a:cubicBezTo>
                    <a:pt x="99795" y="118344"/>
                    <a:pt x="99401" y="90862"/>
                    <a:pt x="103608" y="61539"/>
                  </a:cubicBezTo>
                  <a:cubicBezTo>
                    <a:pt x="105844" y="59829"/>
                    <a:pt x="106238" y="57199"/>
                    <a:pt x="105186" y="55096"/>
                  </a:cubicBezTo>
                  <a:cubicBezTo>
                    <a:pt x="126751" y="57594"/>
                    <a:pt x="148448" y="57462"/>
                    <a:pt x="166857" y="56542"/>
                  </a:cubicBezTo>
                  <a:cubicBezTo>
                    <a:pt x="221689" y="53912"/>
                    <a:pt x="278100" y="39053"/>
                    <a:pt x="321887" y="4865"/>
                  </a:cubicBezTo>
                  <a:cubicBezTo>
                    <a:pt x="323991" y="3156"/>
                    <a:pt x="321756" y="-789"/>
                    <a:pt x="319126" y="26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31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2A2CB48F-71C4-72B0-E136-D5BAE0C7DAA8}"/>
              </a:ext>
            </a:extLst>
          </p:cNvPr>
          <p:cNvGrpSpPr/>
          <p:nvPr/>
        </p:nvGrpSpPr>
        <p:grpSpPr>
          <a:xfrm>
            <a:off x="8871097" y="2042138"/>
            <a:ext cx="2821839" cy="4013888"/>
            <a:chOff x="8675489" y="2116896"/>
            <a:chExt cx="2821839" cy="4013888"/>
          </a:xfrm>
        </p:grpSpPr>
        <p:sp>
          <p:nvSpPr>
            <p:cNvPr id="688" name="TextBox 687">
              <a:extLst>
                <a:ext uri="{FF2B5EF4-FFF2-40B4-BE49-F238E27FC236}">
                  <a16:creationId xmlns:a16="http://schemas.microsoft.com/office/drawing/2014/main" id="{74E6190F-B551-E18D-6446-34EC1EF90C82}"/>
                </a:ext>
              </a:extLst>
            </p:cNvPr>
            <p:cNvSpPr txBox="1"/>
            <p:nvPr/>
          </p:nvSpPr>
          <p:spPr>
            <a:xfrm>
              <a:off x="8675489" y="2575965"/>
              <a:ext cx="2821839" cy="35548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Our innovation experts were looking to overcoming the </a:t>
              </a:r>
              <a:r>
                <a:rPr lang="en-US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business challenges </a:t>
              </a:r>
              <a:r>
                <a:rPr lang="en-US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 provide powerful software solution that empowers non-technical business users to make </a:t>
              </a:r>
              <a:r>
                <a:rPr lang="en-US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complicated changes to </a:t>
              </a:r>
              <a:r>
                <a:rPr lang="en-US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their premium calculations without relying on support from IT.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Business professionals can manage their </a:t>
              </a:r>
              <a:r>
                <a:rPr lang="en-US" alt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pricing and scoring algorithms </a:t>
              </a:r>
              <a:r>
                <a:rPr lang="en-US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with a user-friendly graphical interface, without being confined to pre-built models.</a:t>
              </a:r>
              <a:endPara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89" name="TextBox 688">
              <a:extLst>
                <a:ext uri="{FF2B5EF4-FFF2-40B4-BE49-F238E27FC236}">
                  <a16:creationId xmlns:a16="http://schemas.microsoft.com/office/drawing/2014/main" id="{CBC73642-A298-9B8F-1844-249D2C900348}"/>
                </a:ext>
              </a:extLst>
            </p:cNvPr>
            <p:cNvSpPr txBox="1"/>
            <p:nvPr/>
          </p:nvSpPr>
          <p:spPr>
            <a:xfrm>
              <a:off x="9302486" y="2116896"/>
              <a:ext cx="1475636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900" b="1" dirty="0">
                  <a:solidFill>
                    <a:schemeClr val="accent3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Solution</a:t>
              </a:r>
            </a:p>
          </p:txBody>
        </p:sp>
      </p:grpSp>
      <p:grpSp>
        <p:nvGrpSpPr>
          <p:cNvPr id="690" name="Group 689">
            <a:extLst>
              <a:ext uri="{FF2B5EF4-FFF2-40B4-BE49-F238E27FC236}">
                <a16:creationId xmlns:a16="http://schemas.microsoft.com/office/drawing/2014/main" id="{97E70213-80F1-67B2-1525-E7325D886735}"/>
              </a:ext>
            </a:extLst>
          </p:cNvPr>
          <p:cNvGrpSpPr/>
          <p:nvPr/>
        </p:nvGrpSpPr>
        <p:grpSpPr>
          <a:xfrm>
            <a:off x="476216" y="677293"/>
            <a:ext cx="4081238" cy="5168050"/>
            <a:chOff x="672287" y="2116896"/>
            <a:chExt cx="2722660" cy="5168050"/>
          </a:xfrm>
        </p:grpSpPr>
        <p:sp>
          <p:nvSpPr>
            <p:cNvPr id="691" name="TextBox 690">
              <a:extLst>
                <a:ext uri="{FF2B5EF4-FFF2-40B4-BE49-F238E27FC236}">
                  <a16:creationId xmlns:a16="http://schemas.microsoft.com/office/drawing/2014/main" id="{7E46850D-C8E6-E617-D134-24D26B9B56F2}"/>
                </a:ext>
              </a:extLst>
            </p:cNvPr>
            <p:cNvSpPr txBox="1"/>
            <p:nvPr/>
          </p:nvSpPr>
          <p:spPr>
            <a:xfrm>
              <a:off x="672287" y="2575965"/>
              <a:ext cx="2722660" cy="47089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Each insurance premium is calculated using hundreds of </a:t>
              </a:r>
              <a:r>
                <a:rPr 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algorithm and configuration factors </a:t>
              </a:r>
              <a:r>
                <a:rPr 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which is extremely complex to setup and manage. </a:t>
              </a:r>
            </a:p>
            <a:p>
              <a:endPara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Moreover, premium factors constantly need to be adjusted to make </a:t>
              </a:r>
              <a:r>
                <a:rPr 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necessary changes </a:t>
              </a:r>
              <a:r>
                <a:rPr 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so that premiums are properly priced. As a result, insurers wait days or weeks until the department has time to release a new version of the software.</a:t>
              </a:r>
            </a:p>
            <a:p>
              <a:endPara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 </a:t>
              </a:r>
              <a:r>
                <a:rPr 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speed up the process</a:t>
              </a:r>
              <a:r>
                <a:rPr 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sometimes insurers extract the tariff models into an external tool. Unfortunately, the usage of these tools is complex and only a few users in the entire organization would have the expertise to make changes. </a:t>
              </a:r>
            </a:p>
            <a:p>
              <a:endPara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Due </a:t>
              </a:r>
              <a:r>
                <a:rPr lang="en-US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 high complexity, difficulty to change</a:t>
              </a:r>
              <a:r>
                <a:rPr 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whichever way you look at it, insurance companies are unable to implement instant changes.</a:t>
              </a:r>
            </a:p>
          </p:txBody>
        </p:sp>
        <p:sp>
          <p:nvSpPr>
            <p:cNvPr id="692" name="TextBox 691">
              <a:extLst>
                <a:ext uri="{FF2B5EF4-FFF2-40B4-BE49-F238E27FC236}">
                  <a16:creationId xmlns:a16="http://schemas.microsoft.com/office/drawing/2014/main" id="{0ABA573B-8B9F-C76A-9063-555754C6EFBF}"/>
                </a:ext>
              </a:extLst>
            </p:cNvPr>
            <p:cNvSpPr txBox="1"/>
            <p:nvPr/>
          </p:nvSpPr>
          <p:spPr>
            <a:xfrm>
              <a:off x="1126640" y="2116896"/>
              <a:ext cx="1791030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9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Problem Statement</a:t>
              </a:r>
            </a:p>
          </p:txBody>
        </p:sp>
      </p:grpSp>
      <p:sp>
        <p:nvSpPr>
          <p:cNvPr id="693" name="Freeform: Shape 692">
            <a:extLst>
              <a:ext uri="{FF2B5EF4-FFF2-40B4-BE49-F238E27FC236}">
                <a16:creationId xmlns:a16="http://schemas.microsoft.com/office/drawing/2014/main" id="{9A159E62-39F4-6CCF-7B65-BB07B104F930}"/>
              </a:ext>
            </a:extLst>
          </p:cNvPr>
          <p:cNvSpPr>
            <a:spLocks noChangeAspect="1"/>
          </p:cNvSpPr>
          <p:nvPr/>
        </p:nvSpPr>
        <p:spPr>
          <a:xfrm>
            <a:off x="6960616" y="1872874"/>
            <a:ext cx="1344706" cy="1475121"/>
          </a:xfrm>
          <a:custGeom>
            <a:avLst/>
            <a:gdLst>
              <a:gd name="connsiteX0" fmla="*/ 1344498 w 1344706"/>
              <a:gd name="connsiteY0" fmla="*/ 670569 h 1475121"/>
              <a:gd name="connsiteX1" fmla="*/ 678415 w 1344706"/>
              <a:gd name="connsiteY1" fmla="*/ 9 h 1475121"/>
              <a:gd name="connsiteX2" fmla="*/ -146 w 1344706"/>
              <a:gd name="connsiteY2" fmla="*/ 692667 h 1475121"/>
              <a:gd name="connsiteX3" fmla="*/ 379997 w 1344706"/>
              <a:gd name="connsiteY3" fmla="*/ 1303029 h 1475121"/>
              <a:gd name="connsiteX4" fmla="*/ 378378 w 1344706"/>
              <a:gd name="connsiteY4" fmla="*/ 1475050 h 1475121"/>
              <a:gd name="connsiteX5" fmla="*/ 967689 w 1344706"/>
              <a:gd name="connsiteY5" fmla="*/ 1465525 h 1475121"/>
              <a:gd name="connsiteX6" fmla="*/ 974262 w 1344706"/>
              <a:gd name="connsiteY6" fmla="*/ 1282836 h 1475121"/>
              <a:gd name="connsiteX7" fmla="*/ 1344498 w 1344706"/>
              <a:gd name="connsiteY7" fmla="*/ 670569 h 147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4706" h="1475121">
                <a:moveTo>
                  <a:pt x="1344498" y="670569"/>
                </a:moveTo>
                <a:cubicBezTo>
                  <a:pt x="1348023" y="294141"/>
                  <a:pt x="1049795" y="-5706"/>
                  <a:pt x="678415" y="9"/>
                </a:cubicBezTo>
                <a:cubicBezTo>
                  <a:pt x="307035" y="5724"/>
                  <a:pt x="3283" y="316143"/>
                  <a:pt x="-146" y="692667"/>
                </a:cubicBezTo>
                <a:cubicBezTo>
                  <a:pt x="-2718" y="965177"/>
                  <a:pt x="152921" y="1197492"/>
                  <a:pt x="379997" y="1303029"/>
                </a:cubicBezTo>
                <a:cubicBezTo>
                  <a:pt x="379235" y="1383801"/>
                  <a:pt x="378378" y="1475050"/>
                  <a:pt x="378378" y="1475050"/>
                </a:cubicBezTo>
                <a:lnTo>
                  <a:pt x="967689" y="1465525"/>
                </a:lnTo>
                <a:cubicBezTo>
                  <a:pt x="967689" y="1465525"/>
                  <a:pt x="972166" y="1369037"/>
                  <a:pt x="974262" y="1282836"/>
                </a:cubicBezTo>
                <a:cubicBezTo>
                  <a:pt x="1199937" y="1161363"/>
                  <a:pt x="1341755" y="926839"/>
                  <a:pt x="1344498" y="670569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94" name="Graphic 2">
            <a:extLst>
              <a:ext uri="{FF2B5EF4-FFF2-40B4-BE49-F238E27FC236}">
                <a16:creationId xmlns:a16="http://schemas.microsoft.com/office/drawing/2014/main" id="{23AB3CD0-9687-0964-23FF-E9087780A12D}"/>
              </a:ext>
            </a:extLst>
          </p:cNvPr>
          <p:cNvGrpSpPr/>
          <p:nvPr/>
        </p:nvGrpSpPr>
        <p:grpSpPr>
          <a:xfrm>
            <a:off x="7227715" y="2076284"/>
            <a:ext cx="995891" cy="935674"/>
            <a:chOff x="7173927" y="2076284"/>
            <a:chExt cx="995891" cy="935674"/>
          </a:xfrm>
          <a:solidFill>
            <a:srgbClr val="FFFFFF"/>
          </a:solidFill>
        </p:grpSpPr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84014620-E9EF-583E-6F57-9A331B4C248D}"/>
                </a:ext>
              </a:extLst>
            </p:cNvPr>
            <p:cNvSpPr/>
            <p:nvPr/>
          </p:nvSpPr>
          <p:spPr>
            <a:xfrm>
              <a:off x="7693702" y="2076284"/>
              <a:ext cx="476116" cy="935480"/>
            </a:xfrm>
            <a:custGeom>
              <a:avLst/>
              <a:gdLst>
                <a:gd name="connsiteX0" fmla="*/ 468730 w 476116"/>
                <a:gd name="connsiteY0" fmla="*/ 513069 h 935480"/>
                <a:gd name="connsiteX1" fmla="*/ 475778 w 476116"/>
                <a:gd name="connsiteY1" fmla="*/ 433440 h 935480"/>
                <a:gd name="connsiteX2" fmla="*/ 468254 w 476116"/>
                <a:gd name="connsiteY2" fmla="*/ 398960 h 935480"/>
                <a:gd name="connsiteX3" fmla="*/ 443584 w 476116"/>
                <a:gd name="connsiteY3" fmla="*/ 326379 h 935480"/>
                <a:gd name="connsiteX4" fmla="*/ 431678 w 476116"/>
                <a:gd name="connsiteY4" fmla="*/ 321998 h 935480"/>
                <a:gd name="connsiteX5" fmla="*/ 430630 w 476116"/>
                <a:gd name="connsiteY5" fmla="*/ 294566 h 935480"/>
                <a:gd name="connsiteX6" fmla="*/ 408056 w 476116"/>
                <a:gd name="connsiteY6" fmla="*/ 235320 h 935480"/>
                <a:gd name="connsiteX7" fmla="*/ 359288 w 476116"/>
                <a:gd name="connsiteY7" fmla="*/ 193791 h 935480"/>
                <a:gd name="connsiteX8" fmla="*/ 360240 w 476116"/>
                <a:gd name="connsiteY8" fmla="*/ 193791 h 935480"/>
                <a:gd name="connsiteX9" fmla="*/ 357764 w 476116"/>
                <a:gd name="connsiteY9" fmla="*/ 193791 h 935480"/>
                <a:gd name="connsiteX10" fmla="*/ 346810 w 476116"/>
                <a:gd name="connsiteY10" fmla="*/ 145404 h 935480"/>
                <a:gd name="connsiteX11" fmla="*/ 287755 w 476116"/>
                <a:gd name="connsiteY11" fmla="*/ 87016 h 935480"/>
                <a:gd name="connsiteX12" fmla="*/ 222128 w 476116"/>
                <a:gd name="connsiteY12" fmla="*/ 54250 h 935480"/>
                <a:gd name="connsiteX13" fmla="*/ 68490 w 476116"/>
                <a:gd name="connsiteY13" fmla="*/ 2910 h 935480"/>
                <a:gd name="connsiteX14" fmla="*/ 4291 w 476116"/>
                <a:gd name="connsiteY14" fmla="*/ 107685 h 935480"/>
                <a:gd name="connsiteX15" fmla="*/ 4291 w 476116"/>
                <a:gd name="connsiteY15" fmla="*/ 214746 h 935480"/>
                <a:gd name="connsiteX16" fmla="*/ 4291 w 476116"/>
                <a:gd name="connsiteY16" fmla="*/ 295233 h 935480"/>
                <a:gd name="connsiteX17" fmla="*/ 4291 w 476116"/>
                <a:gd name="connsiteY17" fmla="*/ 396960 h 935480"/>
                <a:gd name="connsiteX18" fmla="*/ 4291 w 476116"/>
                <a:gd name="connsiteY18" fmla="*/ 644610 h 935480"/>
                <a:gd name="connsiteX19" fmla="*/ 20102 w 476116"/>
                <a:gd name="connsiteY19" fmla="*/ 895022 h 935480"/>
                <a:gd name="connsiteX20" fmla="*/ 180884 w 476116"/>
                <a:gd name="connsiteY20" fmla="*/ 927693 h 935480"/>
                <a:gd name="connsiteX21" fmla="*/ 303852 w 476116"/>
                <a:gd name="connsiteY21" fmla="*/ 870543 h 935480"/>
                <a:gd name="connsiteX22" fmla="*/ 361955 w 476116"/>
                <a:gd name="connsiteY22" fmla="*/ 791866 h 935480"/>
                <a:gd name="connsiteX23" fmla="*/ 401674 w 476116"/>
                <a:gd name="connsiteY23" fmla="*/ 754719 h 935480"/>
                <a:gd name="connsiteX24" fmla="*/ 440345 w 476116"/>
                <a:gd name="connsiteY24" fmla="*/ 689282 h 935480"/>
                <a:gd name="connsiteX25" fmla="*/ 433868 w 476116"/>
                <a:gd name="connsiteY25" fmla="*/ 659183 h 935480"/>
                <a:gd name="connsiteX26" fmla="*/ 452157 w 476116"/>
                <a:gd name="connsiteY26" fmla="*/ 623750 h 935480"/>
                <a:gd name="connsiteX27" fmla="*/ 468254 w 476116"/>
                <a:gd name="connsiteY27" fmla="*/ 560123 h 935480"/>
                <a:gd name="connsiteX28" fmla="*/ 453204 w 476116"/>
                <a:gd name="connsiteY28" fmla="*/ 535358 h 935480"/>
                <a:gd name="connsiteX29" fmla="*/ 468730 w 476116"/>
                <a:gd name="connsiteY29" fmla="*/ 513069 h 93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76116" h="935480">
                  <a:moveTo>
                    <a:pt x="468730" y="513069"/>
                  </a:moveTo>
                  <a:cubicBezTo>
                    <a:pt x="474235" y="486904"/>
                    <a:pt x="476607" y="460168"/>
                    <a:pt x="475778" y="433440"/>
                  </a:cubicBezTo>
                  <a:cubicBezTo>
                    <a:pt x="475588" y="421563"/>
                    <a:pt x="473026" y="409837"/>
                    <a:pt x="468254" y="398960"/>
                  </a:cubicBezTo>
                  <a:cubicBezTo>
                    <a:pt x="468254" y="398960"/>
                    <a:pt x="471492" y="335238"/>
                    <a:pt x="443584" y="326379"/>
                  </a:cubicBezTo>
                  <a:lnTo>
                    <a:pt x="431678" y="321998"/>
                  </a:lnTo>
                  <a:cubicBezTo>
                    <a:pt x="431678" y="321998"/>
                    <a:pt x="443584" y="313997"/>
                    <a:pt x="430630" y="294566"/>
                  </a:cubicBezTo>
                  <a:cubicBezTo>
                    <a:pt x="417676" y="275135"/>
                    <a:pt x="419867" y="251227"/>
                    <a:pt x="408056" y="235320"/>
                  </a:cubicBezTo>
                  <a:cubicBezTo>
                    <a:pt x="396245" y="219414"/>
                    <a:pt x="384910" y="192553"/>
                    <a:pt x="359288" y="193791"/>
                  </a:cubicBezTo>
                  <a:cubicBezTo>
                    <a:pt x="359859" y="193791"/>
                    <a:pt x="360240" y="193791"/>
                    <a:pt x="360240" y="193791"/>
                  </a:cubicBezTo>
                  <a:lnTo>
                    <a:pt x="357764" y="193791"/>
                  </a:lnTo>
                  <a:cubicBezTo>
                    <a:pt x="358907" y="192648"/>
                    <a:pt x="371575" y="178456"/>
                    <a:pt x="346810" y="145404"/>
                  </a:cubicBezTo>
                  <a:cubicBezTo>
                    <a:pt x="320997" y="110829"/>
                    <a:pt x="322140" y="97779"/>
                    <a:pt x="287755" y="87016"/>
                  </a:cubicBezTo>
                  <a:cubicBezTo>
                    <a:pt x="264104" y="80091"/>
                    <a:pt x="241873" y="68995"/>
                    <a:pt x="222128" y="54250"/>
                  </a:cubicBezTo>
                  <a:cubicBezTo>
                    <a:pt x="198506" y="39201"/>
                    <a:pt x="148023" y="-12996"/>
                    <a:pt x="68490" y="2910"/>
                  </a:cubicBezTo>
                  <a:cubicBezTo>
                    <a:pt x="-11044" y="18817"/>
                    <a:pt x="6672" y="77205"/>
                    <a:pt x="4291" y="107685"/>
                  </a:cubicBezTo>
                  <a:cubicBezTo>
                    <a:pt x="1910" y="138165"/>
                    <a:pt x="9911" y="188172"/>
                    <a:pt x="4291" y="214746"/>
                  </a:cubicBezTo>
                  <a:cubicBezTo>
                    <a:pt x="-1329" y="241321"/>
                    <a:pt x="-1995" y="279326"/>
                    <a:pt x="4291" y="295233"/>
                  </a:cubicBezTo>
                  <a:cubicBezTo>
                    <a:pt x="10577" y="311139"/>
                    <a:pt x="4291" y="396960"/>
                    <a:pt x="4291" y="396960"/>
                  </a:cubicBezTo>
                  <a:lnTo>
                    <a:pt x="4291" y="644610"/>
                  </a:lnTo>
                  <a:cubicBezTo>
                    <a:pt x="4291" y="644610"/>
                    <a:pt x="-6758" y="870162"/>
                    <a:pt x="20102" y="895022"/>
                  </a:cubicBezTo>
                  <a:cubicBezTo>
                    <a:pt x="46963" y="919882"/>
                    <a:pt x="102018" y="949791"/>
                    <a:pt x="180884" y="927693"/>
                  </a:cubicBezTo>
                  <a:cubicBezTo>
                    <a:pt x="259751" y="905595"/>
                    <a:pt x="285660" y="887021"/>
                    <a:pt x="303852" y="870543"/>
                  </a:cubicBezTo>
                  <a:cubicBezTo>
                    <a:pt x="303852" y="870543"/>
                    <a:pt x="363098" y="849397"/>
                    <a:pt x="361955" y="791866"/>
                  </a:cubicBezTo>
                  <a:cubicBezTo>
                    <a:pt x="378109" y="783017"/>
                    <a:pt x="391768" y="770244"/>
                    <a:pt x="401674" y="754719"/>
                  </a:cubicBezTo>
                  <a:cubicBezTo>
                    <a:pt x="416724" y="729954"/>
                    <a:pt x="436059" y="713094"/>
                    <a:pt x="440345" y="689282"/>
                  </a:cubicBezTo>
                  <a:cubicBezTo>
                    <a:pt x="444632" y="665469"/>
                    <a:pt x="433868" y="659183"/>
                    <a:pt x="433868" y="659183"/>
                  </a:cubicBezTo>
                  <a:cubicBezTo>
                    <a:pt x="433868" y="659183"/>
                    <a:pt x="446727" y="655659"/>
                    <a:pt x="452157" y="623750"/>
                  </a:cubicBezTo>
                  <a:cubicBezTo>
                    <a:pt x="457586" y="591841"/>
                    <a:pt x="471207" y="574220"/>
                    <a:pt x="468254" y="560123"/>
                  </a:cubicBezTo>
                  <a:cubicBezTo>
                    <a:pt x="465577" y="550655"/>
                    <a:pt x="460376" y="542092"/>
                    <a:pt x="453204" y="535358"/>
                  </a:cubicBezTo>
                  <a:cubicBezTo>
                    <a:pt x="461443" y="530614"/>
                    <a:pt x="467130" y="522442"/>
                    <a:pt x="468730" y="5130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A5EB662C-F4E4-5522-EE4B-4AB4804B4247}"/>
                </a:ext>
              </a:extLst>
            </p:cNvPr>
            <p:cNvSpPr/>
            <p:nvPr/>
          </p:nvSpPr>
          <p:spPr>
            <a:xfrm>
              <a:off x="7173927" y="2077237"/>
              <a:ext cx="475906" cy="934721"/>
            </a:xfrm>
            <a:custGeom>
              <a:avLst/>
              <a:gdLst>
                <a:gd name="connsiteX0" fmla="*/ 471298 w 475906"/>
                <a:gd name="connsiteY0" fmla="*/ 550788 h 934721"/>
                <a:gd name="connsiteX1" fmla="*/ 471298 w 475906"/>
                <a:gd name="connsiteY1" fmla="*/ 397055 h 934721"/>
                <a:gd name="connsiteX2" fmla="*/ 471298 w 475906"/>
                <a:gd name="connsiteY2" fmla="*/ 295328 h 934721"/>
                <a:gd name="connsiteX3" fmla="*/ 471298 w 475906"/>
                <a:gd name="connsiteY3" fmla="*/ 214841 h 934721"/>
                <a:gd name="connsiteX4" fmla="*/ 471298 w 475906"/>
                <a:gd name="connsiteY4" fmla="*/ 107780 h 934721"/>
                <a:gd name="connsiteX5" fmla="*/ 407099 w 475906"/>
                <a:gd name="connsiteY5" fmla="*/ 3005 h 934721"/>
                <a:gd name="connsiteX6" fmla="*/ 253556 w 475906"/>
                <a:gd name="connsiteY6" fmla="*/ 54726 h 934721"/>
                <a:gd name="connsiteX7" fmla="*/ 188024 w 475906"/>
                <a:gd name="connsiteY7" fmla="*/ 87397 h 934721"/>
                <a:gd name="connsiteX8" fmla="*/ 128969 w 475906"/>
                <a:gd name="connsiteY8" fmla="*/ 145785 h 934721"/>
                <a:gd name="connsiteX9" fmla="*/ 118015 w 475906"/>
                <a:gd name="connsiteY9" fmla="*/ 194267 h 934721"/>
                <a:gd name="connsiteX10" fmla="*/ 116491 w 475906"/>
                <a:gd name="connsiteY10" fmla="*/ 194267 h 934721"/>
                <a:gd name="connsiteX11" fmla="*/ 67723 w 475906"/>
                <a:gd name="connsiteY11" fmla="*/ 235701 h 934721"/>
                <a:gd name="connsiteX12" fmla="*/ 45149 w 475906"/>
                <a:gd name="connsiteY12" fmla="*/ 295042 h 934721"/>
                <a:gd name="connsiteX13" fmla="*/ 44006 w 475906"/>
                <a:gd name="connsiteY13" fmla="*/ 322474 h 934721"/>
                <a:gd name="connsiteX14" fmla="*/ 32195 w 475906"/>
                <a:gd name="connsiteY14" fmla="*/ 326855 h 934721"/>
                <a:gd name="connsiteX15" fmla="*/ 7525 w 475906"/>
                <a:gd name="connsiteY15" fmla="*/ 399341 h 934721"/>
                <a:gd name="connsiteX16" fmla="*/ 1 w 475906"/>
                <a:gd name="connsiteY16" fmla="*/ 433916 h 934721"/>
                <a:gd name="connsiteX17" fmla="*/ 7049 w 475906"/>
                <a:gd name="connsiteY17" fmla="*/ 513450 h 934721"/>
                <a:gd name="connsiteX18" fmla="*/ 22575 w 475906"/>
                <a:gd name="connsiteY18" fmla="*/ 534691 h 934721"/>
                <a:gd name="connsiteX19" fmla="*/ 7525 w 475906"/>
                <a:gd name="connsiteY19" fmla="*/ 559456 h 934721"/>
                <a:gd name="connsiteX20" fmla="*/ 23623 w 475906"/>
                <a:gd name="connsiteY20" fmla="*/ 623178 h 934721"/>
                <a:gd name="connsiteX21" fmla="*/ 41911 w 475906"/>
                <a:gd name="connsiteY21" fmla="*/ 658611 h 934721"/>
                <a:gd name="connsiteX22" fmla="*/ 35434 w 475906"/>
                <a:gd name="connsiteY22" fmla="*/ 688615 h 934721"/>
                <a:gd name="connsiteX23" fmla="*/ 74105 w 475906"/>
                <a:gd name="connsiteY23" fmla="*/ 754147 h 934721"/>
                <a:gd name="connsiteX24" fmla="*/ 113824 w 475906"/>
                <a:gd name="connsiteY24" fmla="*/ 791294 h 934721"/>
                <a:gd name="connsiteX25" fmla="*/ 171927 w 475906"/>
                <a:gd name="connsiteY25" fmla="*/ 869971 h 934721"/>
                <a:gd name="connsiteX26" fmla="*/ 294895 w 475906"/>
                <a:gd name="connsiteY26" fmla="*/ 927121 h 934721"/>
                <a:gd name="connsiteX27" fmla="*/ 455581 w 475906"/>
                <a:gd name="connsiteY27" fmla="*/ 894355 h 934721"/>
                <a:gd name="connsiteX28" fmla="*/ 471488 w 475906"/>
                <a:gd name="connsiteY28" fmla="*/ 644038 h 934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75906" h="934721">
                  <a:moveTo>
                    <a:pt x="471298" y="550788"/>
                  </a:moveTo>
                  <a:lnTo>
                    <a:pt x="471298" y="397055"/>
                  </a:lnTo>
                  <a:cubicBezTo>
                    <a:pt x="471298" y="397055"/>
                    <a:pt x="465106" y="311330"/>
                    <a:pt x="471298" y="295328"/>
                  </a:cubicBezTo>
                  <a:cubicBezTo>
                    <a:pt x="477489" y="279326"/>
                    <a:pt x="476917" y="241321"/>
                    <a:pt x="471298" y="214841"/>
                  </a:cubicBezTo>
                  <a:cubicBezTo>
                    <a:pt x="465678" y="188362"/>
                    <a:pt x="473679" y="137879"/>
                    <a:pt x="471298" y="107780"/>
                  </a:cubicBezTo>
                  <a:cubicBezTo>
                    <a:pt x="468916" y="77681"/>
                    <a:pt x="486633" y="19293"/>
                    <a:pt x="407099" y="3005"/>
                  </a:cubicBezTo>
                  <a:cubicBezTo>
                    <a:pt x="327565" y="-13282"/>
                    <a:pt x="277083" y="39676"/>
                    <a:pt x="253556" y="54726"/>
                  </a:cubicBezTo>
                  <a:cubicBezTo>
                    <a:pt x="230029" y="69776"/>
                    <a:pt x="222409" y="76824"/>
                    <a:pt x="188024" y="87397"/>
                  </a:cubicBezTo>
                  <a:cubicBezTo>
                    <a:pt x="153639" y="97970"/>
                    <a:pt x="154687" y="111305"/>
                    <a:pt x="128969" y="145785"/>
                  </a:cubicBezTo>
                  <a:cubicBezTo>
                    <a:pt x="104204" y="178837"/>
                    <a:pt x="116872" y="193410"/>
                    <a:pt x="118015" y="194267"/>
                  </a:cubicBezTo>
                  <a:lnTo>
                    <a:pt x="116491" y="194267"/>
                  </a:lnTo>
                  <a:cubicBezTo>
                    <a:pt x="90869" y="192934"/>
                    <a:pt x="79249" y="220175"/>
                    <a:pt x="67723" y="235701"/>
                  </a:cubicBezTo>
                  <a:cubicBezTo>
                    <a:pt x="56198" y="251227"/>
                    <a:pt x="58198" y="275516"/>
                    <a:pt x="45149" y="295042"/>
                  </a:cubicBezTo>
                  <a:cubicBezTo>
                    <a:pt x="32100" y="314568"/>
                    <a:pt x="44006" y="322474"/>
                    <a:pt x="44006" y="322474"/>
                  </a:cubicBezTo>
                  <a:lnTo>
                    <a:pt x="32195" y="326855"/>
                  </a:lnTo>
                  <a:cubicBezTo>
                    <a:pt x="4287" y="335714"/>
                    <a:pt x="7525" y="399341"/>
                    <a:pt x="7525" y="399341"/>
                  </a:cubicBezTo>
                  <a:cubicBezTo>
                    <a:pt x="2744" y="410247"/>
                    <a:pt x="182" y="422010"/>
                    <a:pt x="1" y="433916"/>
                  </a:cubicBezTo>
                  <a:cubicBezTo>
                    <a:pt x="-876" y="460615"/>
                    <a:pt x="1486" y="487323"/>
                    <a:pt x="7049" y="513450"/>
                  </a:cubicBezTo>
                  <a:cubicBezTo>
                    <a:pt x="8897" y="522451"/>
                    <a:pt x="14564" y="530205"/>
                    <a:pt x="22575" y="534691"/>
                  </a:cubicBezTo>
                  <a:cubicBezTo>
                    <a:pt x="15421" y="541444"/>
                    <a:pt x="10230" y="549998"/>
                    <a:pt x="7525" y="559456"/>
                  </a:cubicBezTo>
                  <a:cubicBezTo>
                    <a:pt x="4287" y="573648"/>
                    <a:pt x="18289" y="591364"/>
                    <a:pt x="23623" y="623178"/>
                  </a:cubicBezTo>
                  <a:cubicBezTo>
                    <a:pt x="28957" y="654992"/>
                    <a:pt x="41911" y="658611"/>
                    <a:pt x="41911" y="658611"/>
                  </a:cubicBezTo>
                  <a:cubicBezTo>
                    <a:pt x="41911" y="658611"/>
                    <a:pt x="31147" y="664802"/>
                    <a:pt x="35434" y="688615"/>
                  </a:cubicBezTo>
                  <a:cubicBezTo>
                    <a:pt x="39720" y="712427"/>
                    <a:pt x="59056" y="729287"/>
                    <a:pt x="74105" y="754147"/>
                  </a:cubicBezTo>
                  <a:cubicBezTo>
                    <a:pt x="84011" y="769673"/>
                    <a:pt x="97670" y="782446"/>
                    <a:pt x="113824" y="791294"/>
                  </a:cubicBezTo>
                  <a:cubicBezTo>
                    <a:pt x="112681" y="848444"/>
                    <a:pt x="171927" y="869971"/>
                    <a:pt x="171927" y="869971"/>
                  </a:cubicBezTo>
                  <a:cubicBezTo>
                    <a:pt x="190215" y="886830"/>
                    <a:pt x="216028" y="905404"/>
                    <a:pt x="294895" y="927121"/>
                  </a:cubicBezTo>
                  <a:cubicBezTo>
                    <a:pt x="373762" y="948838"/>
                    <a:pt x="428721" y="919120"/>
                    <a:pt x="455581" y="894355"/>
                  </a:cubicBezTo>
                  <a:cubicBezTo>
                    <a:pt x="482442" y="869590"/>
                    <a:pt x="471488" y="644038"/>
                    <a:pt x="471488" y="6440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97" name="Freeform: Shape 696">
            <a:extLst>
              <a:ext uri="{FF2B5EF4-FFF2-40B4-BE49-F238E27FC236}">
                <a16:creationId xmlns:a16="http://schemas.microsoft.com/office/drawing/2014/main" id="{67BF35AE-83A4-2C43-F521-CD072B4EB4B5}"/>
              </a:ext>
            </a:extLst>
          </p:cNvPr>
          <p:cNvSpPr/>
          <p:nvPr/>
        </p:nvSpPr>
        <p:spPr>
          <a:xfrm>
            <a:off x="7340026" y="2369520"/>
            <a:ext cx="602009" cy="973721"/>
          </a:xfrm>
          <a:custGeom>
            <a:avLst/>
            <a:gdLst>
              <a:gd name="connsiteX0" fmla="*/ 224805 w 602009"/>
              <a:gd name="connsiteY0" fmla="*/ 966593 h 973721"/>
              <a:gd name="connsiteX1" fmla="*/ 231187 w 602009"/>
              <a:gd name="connsiteY1" fmla="*/ 303177 h 973721"/>
              <a:gd name="connsiteX2" fmla="*/ 223567 w 602009"/>
              <a:gd name="connsiteY2" fmla="*/ 169827 h 973721"/>
              <a:gd name="connsiteX3" fmla="*/ 154320 w 602009"/>
              <a:gd name="connsiteY3" fmla="*/ 22380 h 973721"/>
              <a:gd name="connsiteX4" fmla="*/ 79549 w 602009"/>
              <a:gd name="connsiteY4" fmla="*/ 14474 h 973721"/>
              <a:gd name="connsiteX5" fmla="*/ 26304 w 602009"/>
              <a:gd name="connsiteY5" fmla="*/ 68005 h 973721"/>
              <a:gd name="connsiteX6" fmla="*/ 2873 w 602009"/>
              <a:gd name="connsiteY6" fmla="*/ 231644 h 973721"/>
              <a:gd name="connsiteX7" fmla="*/ 192801 w 602009"/>
              <a:gd name="connsiteY7" fmla="*/ 472531 h 973721"/>
              <a:gd name="connsiteX8" fmla="*/ 501507 w 602009"/>
              <a:gd name="connsiteY8" fmla="*/ 406809 h 973721"/>
              <a:gd name="connsiteX9" fmla="*/ 587994 w 602009"/>
              <a:gd name="connsiteY9" fmla="*/ 90674 h 973721"/>
              <a:gd name="connsiteX10" fmla="*/ 477885 w 602009"/>
              <a:gd name="connsiteY10" fmla="*/ 568 h 973721"/>
              <a:gd name="connsiteX11" fmla="*/ 387492 w 602009"/>
              <a:gd name="connsiteY11" fmla="*/ 107438 h 973721"/>
              <a:gd name="connsiteX12" fmla="*/ 366537 w 602009"/>
              <a:gd name="connsiteY12" fmla="*/ 274411 h 973721"/>
              <a:gd name="connsiteX13" fmla="*/ 355298 w 602009"/>
              <a:gd name="connsiteY13" fmla="*/ 467864 h 973721"/>
              <a:gd name="connsiteX14" fmla="*/ 341677 w 602009"/>
              <a:gd name="connsiteY14" fmla="*/ 866676 h 973721"/>
              <a:gd name="connsiteX15" fmla="*/ 337295 w 602009"/>
              <a:gd name="connsiteY15" fmla="*/ 954687 h 973721"/>
              <a:gd name="connsiteX16" fmla="*/ 352536 w 602009"/>
              <a:gd name="connsiteY16" fmla="*/ 953830 h 973721"/>
              <a:gd name="connsiteX17" fmla="*/ 383968 w 602009"/>
              <a:gd name="connsiteY17" fmla="*/ 247932 h 973721"/>
              <a:gd name="connsiteX18" fmla="*/ 407780 w 602009"/>
              <a:gd name="connsiteY18" fmla="*/ 91341 h 973721"/>
              <a:gd name="connsiteX19" fmla="*/ 450453 w 602009"/>
              <a:gd name="connsiteY19" fmla="*/ 26666 h 973721"/>
              <a:gd name="connsiteX20" fmla="*/ 524081 w 602009"/>
              <a:gd name="connsiteY20" fmla="*/ 26666 h 973721"/>
              <a:gd name="connsiteX21" fmla="*/ 585517 w 602009"/>
              <a:gd name="connsiteY21" fmla="*/ 174589 h 973721"/>
              <a:gd name="connsiteX22" fmla="*/ 540369 w 602009"/>
              <a:gd name="connsiteY22" fmla="*/ 333371 h 973721"/>
              <a:gd name="connsiteX23" fmla="*/ 264144 w 602009"/>
              <a:gd name="connsiteY23" fmla="*/ 471865 h 973721"/>
              <a:gd name="connsiteX24" fmla="*/ 32019 w 602009"/>
              <a:gd name="connsiteY24" fmla="*/ 287556 h 973721"/>
              <a:gd name="connsiteX25" fmla="*/ 20685 w 602009"/>
              <a:gd name="connsiteY25" fmla="*/ 132298 h 973721"/>
              <a:gd name="connsiteX26" fmla="*/ 127936 w 602009"/>
              <a:gd name="connsiteY26" fmla="*/ 26380 h 973721"/>
              <a:gd name="connsiteX27" fmla="*/ 208994 w 602009"/>
              <a:gd name="connsiteY27" fmla="*/ 172018 h 973721"/>
              <a:gd name="connsiteX28" fmla="*/ 216042 w 602009"/>
              <a:gd name="connsiteY28" fmla="*/ 289747 h 973721"/>
              <a:gd name="connsiteX29" fmla="*/ 210041 w 602009"/>
              <a:gd name="connsiteY29" fmla="*/ 904585 h 973721"/>
              <a:gd name="connsiteX30" fmla="*/ 210041 w 602009"/>
              <a:gd name="connsiteY30" fmla="*/ 966784 h 973721"/>
              <a:gd name="connsiteX31" fmla="*/ 225282 w 602009"/>
              <a:gd name="connsiteY31" fmla="*/ 965927 h 97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2009" h="973721">
                <a:moveTo>
                  <a:pt x="224805" y="966593"/>
                </a:moveTo>
                <a:cubicBezTo>
                  <a:pt x="223377" y="745518"/>
                  <a:pt x="236616" y="524157"/>
                  <a:pt x="231187" y="303177"/>
                </a:cubicBezTo>
                <a:cubicBezTo>
                  <a:pt x="230044" y="258505"/>
                  <a:pt x="228330" y="213737"/>
                  <a:pt x="223567" y="169827"/>
                </a:cubicBezTo>
                <a:cubicBezTo>
                  <a:pt x="217471" y="114296"/>
                  <a:pt x="205279" y="52574"/>
                  <a:pt x="154320" y="22380"/>
                </a:cubicBezTo>
                <a:cubicBezTo>
                  <a:pt x="131946" y="8369"/>
                  <a:pt x="104362" y="5454"/>
                  <a:pt x="79549" y="14474"/>
                </a:cubicBezTo>
                <a:cubicBezTo>
                  <a:pt x="56022" y="25447"/>
                  <a:pt x="37153" y="44421"/>
                  <a:pt x="26304" y="68005"/>
                </a:cubicBezTo>
                <a:cubicBezTo>
                  <a:pt x="968" y="117439"/>
                  <a:pt x="-4557" y="177923"/>
                  <a:pt x="2873" y="231644"/>
                </a:cubicBezTo>
                <a:cubicBezTo>
                  <a:pt x="18113" y="341468"/>
                  <a:pt x="88598" y="436241"/>
                  <a:pt x="192801" y="472531"/>
                </a:cubicBezTo>
                <a:cubicBezTo>
                  <a:pt x="299938" y="509422"/>
                  <a:pt x="418687" y="484142"/>
                  <a:pt x="501507" y="406809"/>
                </a:cubicBezTo>
                <a:cubicBezTo>
                  <a:pt x="581993" y="329561"/>
                  <a:pt x="625998" y="197259"/>
                  <a:pt x="587994" y="90674"/>
                </a:cubicBezTo>
                <a:cubicBezTo>
                  <a:pt x="571515" y="44668"/>
                  <a:pt x="532272" y="-6386"/>
                  <a:pt x="477885" y="568"/>
                </a:cubicBezTo>
                <a:cubicBezTo>
                  <a:pt x="425021" y="7235"/>
                  <a:pt x="399208" y="60670"/>
                  <a:pt x="387492" y="107438"/>
                </a:cubicBezTo>
                <a:cubicBezTo>
                  <a:pt x="373871" y="161540"/>
                  <a:pt x="371014" y="219166"/>
                  <a:pt x="366537" y="274411"/>
                </a:cubicBezTo>
                <a:cubicBezTo>
                  <a:pt x="361394" y="338800"/>
                  <a:pt x="358060" y="403380"/>
                  <a:pt x="355298" y="467864"/>
                </a:cubicBezTo>
                <a:cubicBezTo>
                  <a:pt x="349773" y="601214"/>
                  <a:pt x="347297" y="733707"/>
                  <a:pt x="341677" y="866676"/>
                </a:cubicBezTo>
                <a:cubicBezTo>
                  <a:pt x="340410" y="896013"/>
                  <a:pt x="338943" y="925350"/>
                  <a:pt x="337295" y="954687"/>
                </a:cubicBezTo>
                <a:cubicBezTo>
                  <a:pt x="336724" y="964212"/>
                  <a:pt x="351964" y="963736"/>
                  <a:pt x="352536" y="953830"/>
                </a:cubicBezTo>
                <a:cubicBezTo>
                  <a:pt x="366156" y="718657"/>
                  <a:pt x="363013" y="482914"/>
                  <a:pt x="383968" y="247932"/>
                </a:cubicBezTo>
                <a:cubicBezTo>
                  <a:pt x="388540" y="196116"/>
                  <a:pt x="391302" y="141252"/>
                  <a:pt x="407780" y="91341"/>
                </a:cubicBezTo>
                <a:cubicBezTo>
                  <a:pt x="415877" y="67052"/>
                  <a:pt x="428545" y="41239"/>
                  <a:pt x="450453" y="26666"/>
                </a:cubicBezTo>
                <a:cubicBezTo>
                  <a:pt x="472703" y="11655"/>
                  <a:pt x="501830" y="11655"/>
                  <a:pt x="524081" y="26666"/>
                </a:cubicBezTo>
                <a:cubicBezTo>
                  <a:pt x="571039" y="57337"/>
                  <a:pt x="585612" y="120964"/>
                  <a:pt x="585517" y="174589"/>
                </a:cubicBezTo>
                <a:cubicBezTo>
                  <a:pt x="584927" y="230597"/>
                  <a:pt x="569334" y="285432"/>
                  <a:pt x="540369" y="333371"/>
                </a:cubicBezTo>
                <a:cubicBezTo>
                  <a:pt x="482876" y="429126"/>
                  <a:pt x="375272" y="483076"/>
                  <a:pt x="264144" y="471865"/>
                </a:cubicBezTo>
                <a:cubicBezTo>
                  <a:pt x="157178" y="461625"/>
                  <a:pt x="66233" y="389426"/>
                  <a:pt x="32019" y="287556"/>
                </a:cubicBezTo>
                <a:cubicBezTo>
                  <a:pt x="14617" y="237712"/>
                  <a:pt x="10702" y="184143"/>
                  <a:pt x="20685" y="132298"/>
                </a:cubicBezTo>
                <a:cubicBezTo>
                  <a:pt x="31067" y="80578"/>
                  <a:pt x="63737" y="7521"/>
                  <a:pt x="127936" y="26380"/>
                </a:cubicBezTo>
                <a:cubicBezTo>
                  <a:pt x="189468" y="44478"/>
                  <a:pt x="202993" y="115725"/>
                  <a:pt x="208994" y="172018"/>
                </a:cubicBezTo>
                <a:cubicBezTo>
                  <a:pt x="213090" y="211070"/>
                  <a:pt x="214899" y="250408"/>
                  <a:pt x="216042" y="289747"/>
                </a:cubicBezTo>
                <a:cubicBezTo>
                  <a:pt x="221948" y="494439"/>
                  <a:pt x="211661" y="699322"/>
                  <a:pt x="210041" y="904585"/>
                </a:cubicBezTo>
                <a:cubicBezTo>
                  <a:pt x="210041" y="925226"/>
                  <a:pt x="210041" y="945953"/>
                  <a:pt x="210041" y="966784"/>
                </a:cubicBezTo>
                <a:cubicBezTo>
                  <a:pt x="210041" y="976309"/>
                  <a:pt x="225282" y="975832"/>
                  <a:pt x="225282" y="965927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8" name="Freeform: Shape 697">
            <a:extLst>
              <a:ext uri="{FF2B5EF4-FFF2-40B4-BE49-F238E27FC236}">
                <a16:creationId xmlns:a16="http://schemas.microsoft.com/office/drawing/2014/main" id="{840A09C2-C4A0-5473-77CA-C9A125E4829F}"/>
              </a:ext>
            </a:extLst>
          </p:cNvPr>
          <p:cNvSpPr/>
          <p:nvPr/>
        </p:nvSpPr>
        <p:spPr>
          <a:xfrm>
            <a:off x="7493095" y="3635937"/>
            <a:ext cx="262032" cy="53072"/>
          </a:xfrm>
          <a:custGeom>
            <a:avLst/>
            <a:gdLst>
              <a:gd name="connsiteX0" fmla="*/ -177 w 262032"/>
              <a:gd name="connsiteY0" fmla="*/ 4405 h 53072"/>
              <a:gd name="connsiteX1" fmla="*/ 37923 w 262032"/>
              <a:gd name="connsiteY1" fmla="*/ 38409 h 53072"/>
              <a:gd name="connsiteX2" fmla="*/ 69069 w 262032"/>
              <a:gd name="connsiteY2" fmla="*/ 52983 h 53072"/>
              <a:gd name="connsiteX3" fmla="*/ 187656 w 262032"/>
              <a:gd name="connsiteY3" fmla="*/ 50887 h 53072"/>
              <a:gd name="connsiteX4" fmla="*/ 220993 w 262032"/>
              <a:gd name="connsiteY4" fmla="*/ 32599 h 53072"/>
              <a:gd name="connsiteX5" fmla="*/ 261855 w 262032"/>
              <a:gd name="connsiteY5" fmla="*/ -72 h 53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032" h="53072">
                <a:moveTo>
                  <a:pt x="-177" y="4405"/>
                </a:moveTo>
                <a:cubicBezTo>
                  <a:pt x="14091" y="13854"/>
                  <a:pt x="26921" y="25303"/>
                  <a:pt x="37923" y="38409"/>
                </a:cubicBezTo>
                <a:cubicBezTo>
                  <a:pt x="45400" y="47944"/>
                  <a:pt x="56963" y="53354"/>
                  <a:pt x="69069" y="52983"/>
                </a:cubicBezTo>
                <a:lnTo>
                  <a:pt x="187656" y="50887"/>
                </a:lnTo>
                <a:cubicBezTo>
                  <a:pt x="201115" y="50697"/>
                  <a:pt x="213602" y="43848"/>
                  <a:pt x="220993" y="32599"/>
                </a:cubicBezTo>
                <a:cubicBezTo>
                  <a:pt x="229851" y="19359"/>
                  <a:pt x="245568" y="3548"/>
                  <a:pt x="261855" y="-72"/>
                </a:cubicBezTo>
                <a:close/>
              </a:path>
            </a:pathLst>
          </a:custGeom>
          <a:solidFill>
            <a:srgbClr val="455A6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9" name="Freeform: Shape 698">
            <a:extLst>
              <a:ext uri="{FF2B5EF4-FFF2-40B4-BE49-F238E27FC236}">
                <a16:creationId xmlns:a16="http://schemas.microsoft.com/office/drawing/2014/main" id="{8AA2C914-7A54-F48E-48B8-CEAB7D60B2DE}"/>
              </a:ext>
            </a:extLst>
          </p:cNvPr>
          <p:cNvSpPr>
            <a:spLocks noChangeAspect="1"/>
          </p:cNvSpPr>
          <p:nvPr/>
        </p:nvSpPr>
        <p:spPr>
          <a:xfrm>
            <a:off x="7367556" y="3299133"/>
            <a:ext cx="510159" cy="344246"/>
          </a:xfrm>
          <a:custGeom>
            <a:avLst/>
            <a:gdLst>
              <a:gd name="connsiteX0" fmla="*/ -177 w 510159"/>
              <a:gd name="connsiteY0" fmla="*/ 8691 h 344246"/>
              <a:gd name="connsiteX1" fmla="*/ 35637 w 510159"/>
              <a:gd name="connsiteY1" fmla="*/ 270057 h 344246"/>
              <a:gd name="connsiteX2" fmla="*/ 84119 w 510159"/>
              <a:gd name="connsiteY2" fmla="*/ 337208 h 344246"/>
              <a:gd name="connsiteX3" fmla="*/ 117837 w 510159"/>
              <a:gd name="connsiteY3" fmla="*/ 344162 h 344246"/>
              <a:gd name="connsiteX4" fmla="*/ 377203 w 510159"/>
              <a:gd name="connsiteY4" fmla="*/ 339685 h 344246"/>
              <a:gd name="connsiteX5" fmla="*/ 460833 w 510159"/>
              <a:gd name="connsiteY5" fmla="*/ 283773 h 344246"/>
              <a:gd name="connsiteX6" fmla="*/ 509982 w 510159"/>
              <a:gd name="connsiteY6" fmla="*/ -72 h 344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0159" h="344246">
                <a:moveTo>
                  <a:pt x="-177" y="8691"/>
                </a:moveTo>
                <a:cubicBezTo>
                  <a:pt x="-177" y="11073"/>
                  <a:pt x="25731" y="198429"/>
                  <a:pt x="35637" y="270057"/>
                </a:cubicBezTo>
                <a:cubicBezTo>
                  <a:pt x="39199" y="299280"/>
                  <a:pt x="57496" y="324636"/>
                  <a:pt x="84119" y="337208"/>
                </a:cubicBezTo>
                <a:cubicBezTo>
                  <a:pt x="94701" y="342000"/>
                  <a:pt x="106217" y="344371"/>
                  <a:pt x="117837" y="344162"/>
                </a:cubicBezTo>
                <a:lnTo>
                  <a:pt x="377203" y="339685"/>
                </a:lnTo>
                <a:cubicBezTo>
                  <a:pt x="377203" y="339685"/>
                  <a:pt x="444926" y="338542"/>
                  <a:pt x="460833" y="283773"/>
                </a:cubicBezTo>
                <a:cubicBezTo>
                  <a:pt x="477406" y="226052"/>
                  <a:pt x="509982" y="-72"/>
                  <a:pt x="509982" y="-72"/>
                </a:cubicBezTo>
                <a:close/>
              </a:path>
            </a:pathLst>
          </a:custGeom>
          <a:solidFill>
            <a:srgbClr val="2632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0" name="Freeform: Shape 699">
            <a:extLst>
              <a:ext uri="{FF2B5EF4-FFF2-40B4-BE49-F238E27FC236}">
                <a16:creationId xmlns:a16="http://schemas.microsoft.com/office/drawing/2014/main" id="{60B1B087-41C6-2920-B105-F8AB2080E7DC}"/>
              </a:ext>
            </a:extLst>
          </p:cNvPr>
          <p:cNvSpPr/>
          <p:nvPr/>
        </p:nvSpPr>
        <p:spPr>
          <a:xfrm>
            <a:off x="7376693" y="3519636"/>
            <a:ext cx="496735" cy="36677"/>
          </a:xfrm>
          <a:custGeom>
            <a:avLst/>
            <a:gdLst>
              <a:gd name="connsiteX0" fmla="*/ 483604 w 496735"/>
              <a:gd name="connsiteY0" fmla="*/ 27075 h 36677"/>
              <a:gd name="connsiteX1" fmla="*/ 12593 w 496735"/>
              <a:gd name="connsiteY1" fmla="*/ 36600 h 36677"/>
              <a:gd name="connsiteX2" fmla="*/ -170 w 496735"/>
              <a:gd name="connsiteY2" fmla="*/ 24608 h 36677"/>
              <a:gd name="connsiteX3" fmla="*/ -170 w 496735"/>
              <a:gd name="connsiteY3" fmla="*/ 23836 h 36677"/>
              <a:gd name="connsiteX4" fmla="*/ -170 w 496735"/>
              <a:gd name="connsiteY4" fmla="*/ 22789 h 36677"/>
              <a:gd name="connsiteX5" fmla="*/ 12688 w 496735"/>
              <a:gd name="connsiteY5" fmla="*/ 9454 h 36677"/>
              <a:gd name="connsiteX6" fmla="*/ 483795 w 496735"/>
              <a:gd name="connsiteY6" fmla="*/ -71 h 36677"/>
              <a:gd name="connsiteX7" fmla="*/ 496559 w 496735"/>
              <a:gd name="connsiteY7" fmla="*/ 12502 h 36677"/>
              <a:gd name="connsiteX8" fmla="*/ 496559 w 496735"/>
              <a:gd name="connsiteY8" fmla="*/ 12692 h 36677"/>
              <a:gd name="connsiteX9" fmla="*/ 496559 w 496735"/>
              <a:gd name="connsiteY9" fmla="*/ 14121 h 36677"/>
              <a:gd name="connsiteX10" fmla="*/ 483604 w 496735"/>
              <a:gd name="connsiteY10" fmla="*/ 27075 h 36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6735" h="36677">
                <a:moveTo>
                  <a:pt x="483604" y="27075"/>
                </a:moveTo>
                <a:lnTo>
                  <a:pt x="12593" y="36600"/>
                </a:lnTo>
                <a:cubicBezTo>
                  <a:pt x="5754" y="36809"/>
                  <a:pt x="39" y="31447"/>
                  <a:pt x="-170" y="24608"/>
                </a:cubicBezTo>
                <a:cubicBezTo>
                  <a:pt x="-180" y="24351"/>
                  <a:pt x="-180" y="24094"/>
                  <a:pt x="-170" y="23836"/>
                </a:cubicBezTo>
                <a:lnTo>
                  <a:pt x="-170" y="22789"/>
                </a:lnTo>
                <a:cubicBezTo>
                  <a:pt x="-227" y="15588"/>
                  <a:pt x="5488" y="9663"/>
                  <a:pt x="12688" y="9454"/>
                </a:cubicBezTo>
                <a:lnTo>
                  <a:pt x="483795" y="-71"/>
                </a:lnTo>
                <a:cubicBezTo>
                  <a:pt x="490796" y="-129"/>
                  <a:pt x="496501" y="5501"/>
                  <a:pt x="496559" y="12502"/>
                </a:cubicBezTo>
                <a:cubicBezTo>
                  <a:pt x="496559" y="12568"/>
                  <a:pt x="496559" y="12625"/>
                  <a:pt x="496559" y="12692"/>
                </a:cubicBezTo>
                <a:lnTo>
                  <a:pt x="496559" y="14121"/>
                </a:lnTo>
                <a:cubicBezTo>
                  <a:pt x="496311" y="21169"/>
                  <a:pt x="490653" y="26827"/>
                  <a:pt x="483604" y="27075"/>
                </a:cubicBezTo>
                <a:close/>
              </a:path>
            </a:pathLst>
          </a:custGeom>
          <a:solidFill>
            <a:srgbClr val="455A6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1" name="Freeform: Shape 700">
            <a:extLst>
              <a:ext uri="{FF2B5EF4-FFF2-40B4-BE49-F238E27FC236}">
                <a16:creationId xmlns:a16="http://schemas.microsoft.com/office/drawing/2014/main" id="{2C9ABA0B-B2E5-761F-2F16-4EDB2EA37078}"/>
              </a:ext>
            </a:extLst>
          </p:cNvPr>
          <p:cNvSpPr/>
          <p:nvPr/>
        </p:nvSpPr>
        <p:spPr>
          <a:xfrm>
            <a:off x="7371080" y="3460486"/>
            <a:ext cx="508920" cy="37053"/>
          </a:xfrm>
          <a:custGeom>
            <a:avLst/>
            <a:gdLst>
              <a:gd name="connsiteX0" fmla="*/ 495789 w 508920"/>
              <a:gd name="connsiteY0" fmla="*/ 26980 h 37053"/>
              <a:gd name="connsiteX1" fmla="*/ 12586 w 508920"/>
              <a:gd name="connsiteY1" fmla="*/ 36981 h 37053"/>
              <a:gd name="connsiteX2" fmla="*/ -177 w 508920"/>
              <a:gd name="connsiteY2" fmla="*/ 24408 h 37053"/>
              <a:gd name="connsiteX3" fmla="*/ -177 w 508920"/>
              <a:gd name="connsiteY3" fmla="*/ 24218 h 37053"/>
              <a:gd name="connsiteX4" fmla="*/ -177 w 508920"/>
              <a:gd name="connsiteY4" fmla="*/ 22789 h 37053"/>
              <a:gd name="connsiteX5" fmla="*/ 12777 w 508920"/>
              <a:gd name="connsiteY5" fmla="*/ 9454 h 37053"/>
              <a:gd name="connsiteX6" fmla="*/ 495980 w 508920"/>
              <a:gd name="connsiteY6" fmla="*/ -71 h 37053"/>
              <a:gd name="connsiteX7" fmla="*/ 508743 w 508920"/>
              <a:gd name="connsiteY7" fmla="*/ 12502 h 37053"/>
              <a:gd name="connsiteX8" fmla="*/ 508743 w 508920"/>
              <a:gd name="connsiteY8" fmla="*/ 12692 h 37053"/>
              <a:gd name="connsiteX9" fmla="*/ 508743 w 508920"/>
              <a:gd name="connsiteY9" fmla="*/ 14121 h 37053"/>
              <a:gd name="connsiteX10" fmla="*/ 495789 w 508920"/>
              <a:gd name="connsiteY10" fmla="*/ 26980 h 3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8920" h="37053">
                <a:moveTo>
                  <a:pt x="495789" y="26980"/>
                </a:moveTo>
                <a:lnTo>
                  <a:pt x="12586" y="36981"/>
                </a:lnTo>
                <a:cubicBezTo>
                  <a:pt x="5585" y="37038"/>
                  <a:pt x="-120" y="31409"/>
                  <a:pt x="-177" y="24408"/>
                </a:cubicBezTo>
                <a:cubicBezTo>
                  <a:pt x="-177" y="24341"/>
                  <a:pt x="-177" y="24284"/>
                  <a:pt x="-177" y="24218"/>
                </a:cubicBezTo>
                <a:lnTo>
                  <a:pt x="-177" y="22789"/>
                </a:lnTo>
                <a:cubicBezTo>
                  <a:pt x="-177" y="15569"/>
                  <a:pt x="5557" y="9663"/>
                  <a:pt x="12777" y="9454"/>
                </a:cubicBezTo>
                <a:lnTo>
                  <a:pt x="495980" y="-71"/>
                </a:lnTo>
                <a:cubicBezTo>
                  <a:pt x="502981" y="-128"/>
                  <a:pt x="508686" y="5501"/>
                  <a:pt x="508743" y="12502"/>
                </a:cubicBezTo>
                <a:cubicBezTo>
                  <a:pt x="508743" y="12568"/>
                  <a:pt x="508743" y="12626"/>
                  <a:pt x="508743" y="12692"/>
                </a:cubicBezTo>
                <a:lnTo>
                  <a:pt x="508743" y="14121"/>
                </a:lnTo>
                <a:cubicBezTo>
                  <a:pt x="508496" y="21150"/>
                  <a:pt x="502828" y="26780"/>
                  <a:pt x="495789" y="26980"/>
                </a:cubicBezTo>
                <a:close/>
              </a:path>
            </a:pathLst>
          </a:custGeom>
          <a:solidFill>
            <a:srgbClr val="455A6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2" name="Freeform: Shape 701">
            <a:extLst>
              <a:ext uri="{FF2B5EF4-FFF2-40B4-BE49-F238E27FC236}">
                <a16:creationId xmlns:a16="http://schemas.microsoft.com/office/drawing/2014/main" id="{10C04CE3-0DE2-C019-1906-97DB88C1CD91}"/>
              </a:ext>
            </a:extLst>
          </p:cNvPr>
          <p:cNvSpPr/>
          <p:nvPr/>
        </p:nvSpPr>
        <p:spPr>
          <a:xfrm>
            <a:off x="7361746" y="3400668"/>
            <a:ext cx="528542" cy="37914"/>
          </a:xfrm>
          <a:custGeom>
            <a:avLst/>
            <a:gdLst>
              <a:gd name="connsiteX0" fmla="*/ 515506 w 528542"/>
              <a:gd name="connsiteY0" fmla="*/ 27457 h 37914"/>
              <a:gd name="connsiteX1" fmla="*/ 12681 w 528542"/>
              <a:gd name="connsiteY1" fmla="*/ 37839 h 37914"/>
              <a:gd name="connsiteX2" fmla="*/ -177 w 528542"/>
              <a:gd name="connsiteY2" fmla="*/ 25552 h 37914"/>
              <a:gd name="connsiteX3" fmla="*/ -177 w 528542"/>
              <a:gd name="connsiteY3" fmla="*/ 25076 h 37914"/>
              <a:gd name="connsiteX4" fmla="*/ -177 w 528542"/>
              <a:gd name="connsiteY4" fmla="*/ 23647 h 37914"/>
              <a:gd name="connsiteX5" fmla="*/ 12777 w 528542"/>
              <a:gd name="connsiteY5" fmla="*/ 10407 h 37914"/>
              <a:gd name="connsiteX6" fmla="*/ 515601 w 528542"/>
              <a:gd name="connsiteY6" fmla="*/ -70 h 37914"/>
              <a:gd name="connsiteX7" fmla="*/ 528365 w 528542"/>
              <a:gd name="connsiteY7" fmla="*/ 12312 h 37914"/>
              <a:gd name="connsiteX8" fmla="*/ 528365 w 528542"/>
              <a:gd name="connsiteY8" fmla="*/ 12693 h 37914"/>
              <a:gd name="connsiteX9" fmla="*/ 528365 w 528542"/>
              <a:gd name="connsiteY9" fmla="*/ 14122 h 37914"/>
              <a:gd name="connsiteX10" fmla="*/ 515506 w 528542"/>
              <a:gd name="connsiteY10" fmla="*/ 27457 h 37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542" h="37914">
                <a:moveTo>
                  <a:pt x="515506" y="27457"/>
                </a:moveTo>
                <a:lnTo>
                  <a:pt x="12681" y="37839"/>
                </a:lnTo>
                <a:cubicBezTo>
                  <a:pt x="5738" y="38001"/>
                  <a:pt x="-15" y="32496"/>
                  <a:pt x="-177" y="25552"/>
                </a:cubicBezTo>
                <a:cubicBezTo>
                  <a:pt x="-177" y="25400"/>
                  <a:pt x="-177" y="25238"/>
                  <a:pt x="-177" y="25076"/>
                </a:cubicBezTo>
                <a:lnTo>
                  <a:pt x="-177" y="23647"/>
                </a:lnTo>
                <a:cubicBezTo>
                  <a:pt x="-82" y="16484"/>
                  <a:pt x="5623" y="10664"/>
                  <a:pt x="12777" y="10407"/>
                </a:cubicBezTo>
                <a:lnTo>
                  <a:pt x="515601" y="-70"/>
                </a:lnTo>
                <a:cubicBezTo>
                  <a:pt x="522545" y="-175"/>
                  <a:pt x="528260" y="5369"/>
                  <a:pt x="528365" y="12312"/>
                </a:cubicBezTo>
                <a:cubicBezTo>
                  <a:pt x="528365" y="12436"/>
                  <a:pt x="528365" y="12569"/>
                  <a:pt x="528365" y="12693"/>
                </a:cubicBezTo>
                <a:lnTo>
                  <a:pt x="528365" y="14122"/>
                </a:lnTo>
                <a:cubicBezTo>
                  <a:pt x="528365" y="21304"/>
                  <a:pt x="522688" y="27200"/>
                  <a:pt x="515506" y="27457"/>
                </a:cubicBezTo>
                <a:close/>
              </a:path>
            </a:pathLst>
          </a:custGeom>
          <a:solidFill>
            <a:srgbClr val="E0E0E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3" name="Freeform: Shape 702">
            <a:extLst>
              <a:ext uri="{FF2B5EF4-FFF2-40B4-BE49-F238E27FC236}">
                <a16:creationId xmlns:a16="http://schemas.microsoft.com/office/drawing/2014/main" id="{2B880EF5-E257-D0FF-DBC8-E1E199C09C84}"/>
              </a:ext>
            </a:extLst>
          </p:cNvPr>
          <p:cNvSpPr/>
          <p:nvPr/>
        </p:nvSpPr>
        <p:spPr>
          <a:xfrm>
            <a:off x="7359641" y="3398716"/>
            <a:ext cx="531486" cy="41013"/>
          </a:xfrm>
          <a:custGeom>
            <a:avLst/>
            <a:gdLst>
              <a:gd name="connsiteX0" fmla="*/ 517611 w 531486"/>
              <a:gd name="connsiteY0" fmla="*/ 29409 h 41013"/>
              <a:gd name="connsiteX1" fmla="*/ 527136 w 531486"/>
              <a:gd name="connsiteY1" fmla="*/ 24361 h 41013"/>
              <a:gd name="connsiteX2" fmla="*/ 529613 w 531486"/>
              <a:gd name="connsiteY2" fmla="*/ 11883 h 41013"/>
              <a:gd name="connsiteX3" fmla="*/ 516754 w 531486"/>
              <a:gd name="connsiteY3" fmla="*/ 2358 h 41013"/>
              <a:gd name="connsiteX4" fmla="*/ 400072 w 531486"/>
              <a:gd name="connsiteY4" fmla="*/ 5501 h 41013"/>
              <a:gd name="connsiteX5" fmla="*/ 14977 w 531486"/>
              <a:gd name="connsiteY5" fmla="*/ 14169 h 41013"/>
              <a:gd name="connsiteX6" fmla="*/ 5452 w 531486"/>
              <a:gd name="connsiteY6" fmla="*/ 20170 h 41013"/>
              <a:gd name="connsiteX7" fmla="*/ 5452 w 531486"/>
              <a:gd name="connsiteY7" fmla="*/ 31790 h 41013"/>
              <a:gd name="connsiteX8" fmla="*/ 14977 w 531486"/>
              <a:gd name="connsiteY8" fmla="*/ 37220 h 41013"/>
              <a:gd name="connsiteX9" fmla="*/ 28788 w 531486"/>
              <a:gd name="connsiteY9" fmla="*/ 37220 h 41013"/>
              <a:gd name="connsiteX10" fmla="*/ 82795 w 531486"/>
              <a:gd name="connsiteY10" fmla="*/ 36172 h 41013"/>
              <a:gd name="connsiteX11" fmla="*/ 185093 w 531486"/>
              <a:gd name="connsiteY11" fmla="*/ 34172 h 41013"/>
              <a:gd name="connsiteX12" fmla="*/ 358163 w 531486"/>
              <a:gd name="connsiteY12" fmla="*/ 31028 h 41013"/>
              <a:gd name="connsiteX13" fmla="*/ 474844 w 531486"/>
              <a:gd name="connsiteY13" fmla="*/ 29314 h 41013"/>
              <a:gd name="connsiteX14" fmla="*/ 506562 w 531486"/>
              <a:gd name="connsiteY14" fmla="*/ 29314 h 41013"/>
              <a:gd name="connsiteX15" fmla="*/ 514849 w 531486"/>
              <a:gd name="connsiteY15" fmla="*/ 29314 h 41013"/>
              <a:gd name="connsiteX16" fmla="*/ 517706 w 531486"/>
              <a:gd name="connsiteY16" fmla="*/ 29314 h 41013"/>
              <a:gd name="connsiteX17" fmla="*/ 514849 w 531486"/>
              <a:gd name="connsiteY17" fmla="*/ 29314 h 41013"/>
              <a:gd name="connsiteX18" fmla="*/ 506562 w 531486"/>
              <a:gd name="connsiteY18" fmla="*/ 29314 h 41013"/>
              <a:gd name="connsiteX19" fmla="*/ 474844 w 531486"/>
              <a:gd name="connsiteY19" fmla="*/ 30362 h 41013"/>
              <a:gd name="connsiteX20" fmla="*/ 358163 w 531486"/>
              <a:gd name="connsiteY20" fmla="*/ 33505 h 41013"/>
              <a:gd name="connsiteX21" fmla="*/ 184998 w 531486"/>
              <a:gd name="connsiteY21" fmla="*/ 37601 h 41013"/>
              <a:gd name="connsiteX22" fmla="*/ 82795 w 531486"/>
              <a:gd name="connsiteY22" fmla="*/ 39791 h 41013"/>
              <a:gd name="connsiteX23" fmla="*/ 28693 w 531486"/>
              <a:gd name="connsiteY23" fmla="*/ 40934 h 41013"/>
              <a:gd name="connsiteX24" fmla="*/ 14977 w 531486"/>
              <a:gd name="connsiteY24" fmla="*/ 40934 h 41013"/>
              <a:gd name="connsiteX25" fmla="*/ 1642 w 531486"/>
              <a:gd name="connsiteY25" fmla="*/ 33314 h 41013"/>
              <a:gd name="connsiteX26" fmla="*/ -168 w 531486"/>
              <a:gd name="connsiteY26" fmla="*/ 25504 h 41013"/>
              <a:gd name="connsiteX27" fmla="*/ 1642 w 531486"/>
              <a:gd name="connsiteY27" fmla="*/ 17598 h 41013"/>
              <a:gd name="connsiteX28" fmla="*/ 14977 w 531486"/>
              <a:gd name="connsiteY28" fmla="*/ 9026 h 41013"/>
              <a:gd name="connsiteX29" fmla="*/ 400072 w 531486"/>
              <a:gd name="connsiteY29" fmla="*/ 1691 h 41013"/>
              <a:gd name="connsiteX30" fmla="*/ 516754 w 531486"/>
              <a:gd name="connsiteY30" fmla="*/ -23 h 41013"/>
              <a:gd name="connsiteX31" fmla="*/ 530946 w 531486"/>
              <a:gd name="connsiteY31" fmla="*/ 10550 h 41013"/>
              <a:gd name="connsiteX32" fmla="*/ 527803 w 531486"/>
              <a:gd name="connsiteY32" fmla="*/ 23885 h 41013"/>
              <a:gd name="connsiteX33" fmla="*/ 520469 w 531486"/>
              <a:gd name="connsiteY33" fmla="*/ 28171 h 41013"/>
              <a:gd name="connsiteX34" fmla="*/ 517611 w 531486"/>
              <a:gd name="connsiteY34" fmla="*/ 29409 h 4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31486" h="41013">
                <a:moveTo>
                  <a:pt x="517611" y="29409"/>
                </a:moveTo>
                <a:cubicBezTo>
                  <a:pt x="521297" y="28942"/>
                  <a:pt x="524679" y="27152"/>
                  <a:pt x="527136" y="24361"/>
                </a:cubicBezTo>
                <a:cubicBezTo>
                  <a:pt x="529813" y="20798"/>
                  <a:pt x="530727" y="16198"/>
                  <a:pt x="529613" y="11883"/>
                </a:cubicBezTo>
                <a:cubicBezTo>
                  <a:pt x="528374" y="5901"/>
                  <a:pt x="522840" y="1796"/>
                  <a:pt x="516754" y="2358"/>
                </a:cubicBezTo>
                <a:lnTo>
                  <a:pt x="400072" y="5501"/>
                </a:lnTo>
                <a:lnTo>
                  <a:pt x="14977" y="14169"/>
                </a:lnTo>
                <a:cubicBezTo>
                  <a:pt x="10957" y="14321"/>
                  <a:pt x="7328" y="16607"/>
                  <a:pt x="5452" y="20170"/>
                </a:cubicBezTo>
                <a:cubicBezTo>
                  <a:pt x="3747" y="23856"/>
                  <a:pt x="3747" y="28104"/>
                  <a:pt x="5452" y="31790"/>
                </a:cubicBezTo>
                <a:cubicBezTo>
                  <a:pt x="7338" y="35267"/>
                  <a:pt x="11024" y="37372"/>
                  <a:pt x="14977" y="37220"/>
                </a:cubicBezTo>
                <a:lnTo>
                  <a:pt x="28788" y="37220"/>
                </a:lnTo>
                <a:lnTo>
                  <a:pt x="82795" y="36172"/>
                </a:lnTo>
                <a:lnTo>
                  <a:pt x="185093" y="34172"/>
                </a:lnTo>
                <a:lnTo>
                  <a:pt x="358163" y="31028"/>
                </a:lnTo>
                <a:lnTo>
                  <a:pt x="474844" y="29314"/>
                </a:lnTo>
                <a:lnTo>
                  <a:pt x="506562" y="29314"/>
                </a:lnTo>
                <a:lnTo>
                  <a:pt x="514849" y="29314"/>
                </a:lnTo>
                <a:cubicBezTo>
                  <a:pt x="515792" y="29171"/>
                  <a:pt x="516763" y="29171"/>
                  <a:pt x="517706" y="29314"/>
                </a:cubicBezTo>
                <a:lnTo>
                  <a:pt x="514849" y="29314"/>
                </a:lnTo>
                <a:lnTo>
                  <a:pt x="506562" y="29314"/>
                </a:lnTo>
                <a:lnTo>
                  <a:pt x="474844" y="30362"/>
                </a:lnTo>
                <a:lnTo>
                  <a:pt x="358163" y="33505"/>
                </a:lnTo>
                <a:lnTo>
                  <a:pt x="184998" y="37601"/>
                </a:lnTo>
                <a:lnTo>
                  <a:pt x="82795" y="39791"/>
                </a:lnTo>
                <a:lnTo>
                  <a:pt x="28693" y="40934"/>
                </a:lnTo>
                <a:lnTo>
                  <a:pt x="14977" y="40934"/>
                </a:lnTo>
                <a:cubicBezTo>
                  <a:pt x="9452" y="41106"/>
                  <a:pt x="4299" y="38163"/>
                  <a:pt x="1642" y="33314"/>
                </a:cubicBezTo>
                <a:cubicBezTo>
                  <a:pt x="394" y="30904"/>
                  <a:pt x="-225" y="28218"/>
                  <a:pt x="-168" y="25504"/>
                </a:cubicBezTo>
                <a:cubicBezTo>
                  <a:pt x="-263" y="22761"/>
                  <a:pt x="365" y="20027"/>
                  <a:pt x="1642" y="17598"/>
                </a:cubicBezTo>
                <a:cubicBezTo>
                  <a:pt x="4185" y="12512"/>
                  <a:pt x="9300" y="9226"/>
                  <a:pt x="14977" y="9026"/>
                </a:cubicBezTo>
                <a:lnTo>
                  <a:pt x="400072" y="1691"/>
                </a:lnTo>
                <a:lnTo>
                  <a:pt x="516754" y="-23"/>
                </a:lnTo>
                <a:cubicBezTo>
                  <a:pt x="523479" y="-595"/>
                  <a:pt x="529574" y="3939"/>
                  <a:pt x="530946" y="10550"/>
                </a:cubicBezTo>
                <a:cubicBezTo>
                  <a:pt x="531965" y="15245"/>
                  <a:pt x="530813" y="20141"/>
                  <a:pt x="527803" y="23885"/>
                </a:cubicBezTo>
                <a:cubicBezTo>
                  <a:pt x="525869" y="26056"/>
                  <a:pt x="523307" y="27552"/>
                  <a:pt x="520469" y="28171"/>
                </a:cubicBezTo>
                <a:cubicBezTo>
                  <a:pt x="519611" y="28780"/>
                  <a:pt x="518640" y="29199"/>
                  <a:pt x="517611" y="29409"/>
                </a:cubicBezTo>
                <a:close/>
              </a:path>
            </a:pathLst>
          </a:custGeom>
          <a:solidFill>
            <a:srgbClr val="2632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4" name="Freeform: Shape 703">
            <a:extLst>
              <a:ext uri="{FF2B5EF4-FFF2-40B4-BE49-F238E27FC236}">
                <a16:creationId xmlns:a16="http://schemas.microsoft.com/office/drawing/2014/main" id="{CC632F89-DE34-3D13-D2D6-2D0AB4AB16DA}"/>
              </a:ext>
            </a:extLst>
          </p:cNvPr>
          <p:cNvSpPr/>
          <p:nvPr/>
        </p:nvSpPr>
        <p:spPr>
          <a:xfrm>
            <a:off x="7308787" y="3184357"/>
            <a:ext cx="648271" cy="259080"/>
          </a:xfrm>
          <a:custGeom>
            <a:avLst/>
            <a:gdLst>
              <a:gd name="connsiteX0" fmla="*/ -177 w 648271"/>
              <a:gd name="connsiteY0" fmla="*/ 11073 h 259080"/>
              <a:gd name="connsiteX1" fmla="*/ 14491 w 648271"/>
              <a:gd name="connsiteY1" fmla="*/ 189666 h 259080"/>
              <a:gd name="connsiteX2" fmla="*/ 45733 w 648271"/>
              <a:gd name="connsiteY2" fmla="*/ 242149 h 259080"/>
              <a:gd name="connsiteX3" fmla="*/ 72117 w 648271"/>
              <a:gd name="connsiteY3" fmla="*/ 259008 h 259080"/>
              <a:gd name="connsiteX4" fmla="*/ 573609 w 648271"/>
              <a:gd name="connsiteY4" fmla="*/ 250436 h 259080"/>
              <a:gd name="connsiteX5" fmla="*/ 599802 w 648271"/>
              <a:gd name="connsiteY5" fmla="*/ 232910 h 259080"/>
              <a:gd name="connsiteX6" fmla="*/ 632092 w 648271"/>
              <a:gd name="connsiteY6" fmla="*/ 178522 h 259080"/>
              <a:gd name="connsiteX7" fmla="*/ 648094 w 648271"/>
              <a:gd name="connsiteY7" fmla="*/ -72 h 25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8271" h="259080">
                <a:moveTo>
                  <a:pt x="-177" y="11073"/>
                </a:moveTo>
                <a:cubicBezTo>
                  <a:pt x="-177" y="15930"/>
                  <a:pt x="9348" y="130707"/>
                  <a:pt x="14491" y="189666"/>
                </a:cubicBezTo>
                <a:cubicBezTo>
                  <a:pt x="16187" y="211069"/>
                  <a:pt x="27731" y="230462"/>
                  <a:pt x="45733" y="242149"/>
                </a:cubicBezTo>
                <a:lnTo>
                  <a:pt x="72117" y="259008"/>
                </a:lnTo>
                <a:lnTo>
                  <a:pt x="573609" y="250436"/>
                </a:lnTo>
                <a:lnTo>
                  <a:pt x="599802" y="232910"/>
                </a:lnTo>
                <a:cubicBezTo>
                  <a:pt x="618205" y="220565"/>
                  <a:pt x="630063" y="200582"/>
                  <a:pt x="632092" y="178522"/>
                </a:cubicBezTo>
                <a:lnTo>
                  <a:pt x="648094" y="-72"/>
                </a:lnTo>
                <a:close/>
              </a:path>
            </a:pathLst>
          </a:custGeom>
          <a:solidFill>
            <a:srgbClr val="455A6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5" name="Freeform: Shape 704">
            <a:extLst>
              <a:ext uri="{FF2B5EF4-FFF2-40B4-BE49-F238E27FC236}">
                <a16:creationId xmlns:a16="http://schemas.microsoft.com/office/drawing/2014/main" id="{4C9982B7-EDD2-AA51-4F95-1ABA0FE20CF2}"/>
              </a:ext>
            </a:extLst>
          </p:cNvPr>
          <p:cNvSpPr/>
          <p:nvPr/>
        </p:nvSpPr>
        <p:spPr>
          <a:xfrm>
            <a:off x="7397941" y="3546211"/>
            <a:ext cx="452342" cy="18273"/>
          </a:xfrm>
          <a:custGeom>
            <a:avLst/>
            <a:gdLst>
              <a:gd name="connsiteX0" fmla="*/ -177 w 452342"/>
              <a:gd name="connsiteY0" fmla="*/ 8691 h 18273"/>
              <a:gd name="connsiteX1" fmla="*/ 160890 w 452342"/>
              <a:gd name="connsiteY1" fmla="*/ 17645 h 18273"/>
              <a:gd name="connsiteX2" fmla="*/ 302432 w 452342"/>
              <a:gd name="connsiteY2" fmla="*/ 15264 h 18273"/>
              <a:gd name="connsiteX3" fmla="*/ 409493 w 452342"/>
              <a:gd name="connsiteY3" fmla="*/ 9453 h 18273"/>
              <a:gd name="connsiteX4" fmla="*/ 452165 w 452342"/>
              <a:gd name="connsiteY4" fmla="*/ -72 h 1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342" h="18273">
                <a:moveTo>
                  <a:pt x="-177" y="8691"/>
                </a:moveTo>
                <a:cubicBezTo>
                  <a:pt x="51829" y="18883"/>
                  <a:pt x="103740" y="18883"/>
                  <a:pt x="160890" y="17645"/>
                </a:cubicBezTo>
                <a:cubicBezTo>
                  <a:pt x="206991" y="16692"/>
                  <a:pt x="252330" y="17073"/>
                  <a:pt x="302432" y="15264"/>
                </a:cubicBezTo>
                <a:cubicBezTo>
                  <a:pt x="339103" y="13930"/>
                  <a:pt x="372917" y="11644"/>
                  <a:pt x="409493" y="9453"/>
                </a:cubicBezTo>
                <a:cubicBezTo>
                  <a:pt x="424218" y="9196"/>
                  <a:pt x="438735" y="5958"/>
                  <a:pt x="452165" y="-7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6" name="Freeform: Shape 705">
            <a:extLst>
              <a:ext uri="{FF2B5EF4-FFF2-40B4-BE49-F238E27FC236}">
                <a16:creationId xmlns:a16="http://schemas.microsoft.com/office/drawing/2014/main" id="{FB7D082A-51BB-8CF9-DA9B-4C36D26A9E97}"/>
              </a:ext>
            </a:extLst>
          </p:cNvPr>
          <p:cNvSpPr/>
          <p:nvPr/>
        </p:nvSpPr>
        <p:spPr>
          <a:xfrm>
            <a:off x="7475257" y="3488014"/>
            <a:ext cx="452342" cy="17997"/>
          </a:xfrm>
          <a:custGeom>
            <a:avLst/>
            <a:gdLst>
              <a:gd name="connsiteX0" fmla="*/ -177 w 452342"/>
              <a:gd name="connsiteY0" fmla="*/ 8120 h 17997"/>
              <a:gd name="connsiteX1" fmla="*/ 160890 w 452342"/>
              <a:gd name="connsiteY1" fmla="*/ 17645 h 17997"/>
              <a:gd name="connsiteX2" fmla="*/ 302432 w 452342"/>
              <a:gd name="connsiteY2" fmla="*/ 15264 h 17997"/>
              <a:gd name="connsiteX3" fmla="*/ 409588 w 452342"/>
              <a:gd name="connsiteY3" fmla="*/ 9453 h 17997"/>
              <a:gd name="connsiteX4" fmla="*/ 452165 w 452342"/>
              <a:gd name="connsiteY4" fmla="*/ -72 h 1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2342" h="17997">
                <a:moveTo>
                  <a:pt x="-177" y="8120"/>
                </a:moveTo>
                <a:cubicBezTo>
                  <a:pt x="51829" y="18312"/>
                  <a:pt x="103740" y="18407"/>
                  <a:pt x="160890" y="17645"/>
                </a:cubicBezTo>
                <a:cubicBezTo>
                  <a:pt x="207087" y="16692"/>
                  <a:pt x="252330" y="17073"/>
                  <a:pt x="302432" y="15264"/>
                </a:cubicBezTo>
                <a:cubicBezTo>
                  <a:pt x="339103" y="13930"/>
                  <a:pt x="372917" y="11549"/>
                  <a:pt x="409588" y="9453"/>
                </a:cubicBezTo>
                <a:cubicBezTo>
                  <a:pt x="428067" y="8406"/>
                  <a:pt x="448450" y="3643"/>
                  <a:pt x="452165" y="-7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7" name="Freeform: Shape 706">
            <a:extLst>
              <a:ext uri="{FF2B5EF4-FFF2-40B4-BE49-F238E27FC236}">
                <a16:creationId xmlns:a16="http://schemas.microsoft.com/office/drawing/2014/main" id="{47F9CA65-71E8-3843-34D8-01A42E65EF9C}"/>
              </a:ext>
            </a:extLst>
          </p:cNvPr>
          <p:cNvSpPr/>
          <p:nvPr/>
        </p:nvSpPr>
        <p:spPr>
          <a:xfrm>
            <a:off x="7329265" y="3387237"/>
            <a:ext cx="599217" cy="11228"/>
          </a:xfrm>
          <a:custGeom>
            <a:avLst/>
            <a:gdLst>
              <a:gd name="connsiteX0" fmla="*/ 599040 w 599217"/>
              <a:gd name="connsiteY0" fmla="*/ 407 h 11228"/>
              <a:gd name="connsiteX1" fmla="*/ 299479 w 599217"/>
              <a:gd name="connsiteY1" fmla="*/ 7741 h 11228"/>
              <a:gd name="connsiteX2" fmla="*/ -177 w 599217"/>
              <a:gd name="connsiteY2" fmla="*/ 10694 h 11228"/>
              <a:gd name="connsiteX3" fmla="*/ 299479 w 599217"/>
              <a:gd name="connsiteY3" fmla="*/ 3265 h 11228"/>
              <a:gd name="connsiteX4" fmla="*/ 599040 w 599217"/>
              <a:gd name="connsiteY4" fmla="*/ 407 h 11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9217" h="11228">
                <a:moveTo>
                  <a:pt x="599040" y="407"/>
                </a:moveTo>
                <a:cubicBezTo>
                  <a:pt x="599040" y="1645"/>
                  <a:pt x="464929" y="4884"/>
                  <a:pt x="299479" y="7741"/>
                </a:cubicBezTo>
                <a:cubicBezTo>
                  <a:pt x="134030" y="10599"/>
                  <a:pt x="-177" y="11932"/>
                  <a:pt x="-177" y="10694"/>
                </a:cubicBezTo>
                <a:cubicBezTo>
                  <a:pt x="-177" y="9456"/>
                  <a:pt x="134030" y="6122"/>
                  <a:pt x="299479" y="3265"/>
                </a:cubicBezTo>
                <a:cubicBezTo>
                  <a:pt x="464929" y="407"/>
                  <a:pt x="599040" y="-831"/>
                  <a:pt x="599040" y="407"/>
                </a:cubicBezTo>
                <a:close/>
              </a:path>
            </a:pathLst>
          </a:custGeom>
          <a:solidFill>
            <a:srgbClr val="2632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8" name="Freeform: Shape 707">
            <a:extLst>
              <a:ext uri="{FF2B5EF4-FFF2-40B4-BE49-F238E27FC236}">
                <a16:creationId xmlns:a16="http://schemas.microsoft.com/office/drawing/2014/main" id="{3AD75F43-9535-52DE-A208-8073E16FA44B}"/>
              </a:ext>
            </a:extLst>
          </p:cNvPr>
          <p:cNvSpPr/>
          <p:nvPr/>
        </p:nvSpPr>
        <p:spPr>
          <a:xfrm>
            <a:off x="7303071" y="3180577"/>
            <a:ext cx="650843" cy="14836"/>
          </a:xfrm>
          <a:custGeom>
            <a:avLst/>
            <a:gdLst>
              <a:gd name="connsiteX0" fmla="*/ 650666 w 650843"/>
              <a:gd name="connsiteY0" fmla="*/ 374 h 14836"/>
              <a:gd name="connsiteX1" fmla="*/ 325387 w 650843"/>
              <a:gd name="connsiteY1" fmla="*/ 9899 h 14836"/>
              <a:gd name="connsiteX2" fmla="*/ -177 w 650843"/>
              <a:gd name="connsiteY2" fmla="*/ 14281 h 14836"/>
              <a:gd name="connsiteX3" fmla="*/ 325197 w 650843"/>
              <a:gd name="connsiteY3" fmla="*/ 4756 h 14836"/>
              <a:gd name="connsiteX4" fmla="*/ 650666 w 650843"/>
              <a:gd name="connsiteY4" fmla="*/ 374 h 1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0843" h="14836">
                <a:moveTo>
                  <a:pt x="650666" y="374"/>
                </a:moveTo>
                <a:cubicBezTo>
                  <a:pt x="650666" y="1708"/>
                  <a:pt x="505029" y="5899"/>
                  <a:pt x="325387" y="9899"/>
                </a:cubicBezTo>
                <a:cubicBezTo>
                  <a:pt x="145746" y="13900"/>
                  <a:pt x="-82" y="15709"/>
                  <a:pt x="-177" y="14281"/>
                </a:cubicBezTo>
                <a:cubicBezTo>
                  <a:pt x="-273" y="12852"/>
                  <a:pt x="145460" y="8756"/>
                  <a:pt x="325197" y="4756"/>
                </a:cubicBezTo>
                <a:cubicBezTo>
                  <a:pt x="504933" y="755"/>
                  <a:pt x="650666" y="-959"/>
                  <a:pt x="650666" y="374"/>
                </a:cubicBezTo>
                <a:close/>
              </a:path>
            </a:pathLst>
          </a:custGeom>
          <a:solidFill>
            <a:srgbClr val="2632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9" name="Freeform: Shape 708">
            <a:extLst>
              <a:ext uri="{FF2B5EF4-FFF2-40B4-BE49-F238E27FC236}">
                <a16:creationId xmlns:a16="http://schemas.microsoft.com/office/drawing/2014/main" id="{B901DA29-96F2-EB3E-C222-3D82A79FDDA9}"/>
              </a:ext>
            </a:extLst>
          </p:cNvPr>
          <p:cNvSpPr/>
          <p:nvPr/>
        </p:nvSpPr>
        <p:spPr>
          <a:xfrm>
            <a:off x="8043525" y="2435686"/>
            <a:ext cx="182118" cy="186685"/>
          </a:xfrm>
          <a:custGeom>
            <a:avLst/>
            <a:gdLst>
              <a:gd name="connsiteX0" fmla="*/ 2701 w 182118"/>
              <a:gd name="connsiteY0" fmla="*/ 67752 h 186685"/>
              <a:gd name="connsiteX1" fmla="*/ 107476 w 182118"/>
              <a:gd name="connsiteY1" fmla="*/ 1077 h 186685"/>
              <a:gd name="connsiteX2" fmla="*/ 175294 w 182118"/>
              <a:gd name="connsiteY2" fmla="*/ 58227 h 186685"/>
              <a:gd name="connsiteX3" fmla="*/ 153196 w 182118"/>
              <a:gd name="connsiteY3" fmla="*/ 162526 h 186685"/>
              <a:gd name="connsiteX4" fmla="*/ 49849 w 182118"/>
              <a:gd name="connsiteY4" fmla="*/ 175575 h 186685"/>
              <a:gd name="connsiteX5" fmla="*/ 2701 w 182118"/>
              <a:gd name="connsiteY5" fmla="*/ 67752 h 18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118" h="186685">
                <a:moveTo>
                  <a:pt x="2701" y="67752"/>
                </a:moveTo>
                <a:cubicBezTo>
                  <a:pt x="17655" y="22985"/>
                  <a:pt x="71471" y="-6352"/>
                  <a:pt x="107476" y="1077"/>
                </a:cubicBezTo>
                <a:cubicBezTo>
                  <a:pt x="137841" y="8354"/>
                  <a:pt x="162978" y="29538"/>
                  <a:pt x="175294" y="58227"/>
                </a:cubicBezTo>
                <a:cubicBezTo>
                  <a:pt x="189362" y="94289"/>
                  <a:pt x="180685" y="135265"/>
                  <a:pt x="153196" y="162526"/>
                </a:cubicBezTo>
                <a:cubicBezTo>
                  <a:pt x="125259" y="188901"/>
                  <a:pt x="83472" y="194178"/>
                  <a:pt x="49849" y="175575"/>
                </a:cubicBezTo>
                <a:cubicBezTo>
                  <a:pt x="18131" y="156621"/>
                  <a:pt x="-9301" y="103757"/>
                  <a:pt x="2701" y="67752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62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>
          <a:extLst>
            <a:ext uri="{FF2B5EF4-FFF2-40B4-BE49-F238E27FC236}">
              <a16:creationId xmlns:a16="http://schemas.microsoft.com/office/drawing/2014/main" id="{D32A17D6-F9BA-F456-5366-DEAB46700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">
            <a:extLst>
              <a:ext uri="{FF2B5EF4-FFF2-40B4-BE49-F238E27FC236}">
                <a16:creationId xmlns:a16="http://schemas.microsoft.com/office/drawing/2014/main" id="{440C9889-D0CA-25CF-FF20-DB386C3912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360179"/>
            <a:ext cx="10972800" cy="77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rgbClr val="2B2D6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Overview</a:t>
            </a:r>
            <a:endParaRPr dirty="0">
              <a:solidFill>
                <a:srgbClr val="2B2D6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5" name="Google Shape;585;p7">
            <a:extLst>
              <a:ext uri="{FF2B5EF4-FFF2-40B4-BE49-F238E27FC236}">
                <a16:creationId xmlns:a16="http://schemas.microsoft.com/office/drawing/2014/main" id="{192AA3CA-FBD7-7002-4023-3C356EAAE8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658612" y="6369817"/>
            <a:ext cx="3674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" name="Picture 60" descr="A purple and blue logo&#10;&#10;Description automatically generated">
            <a:extLst>
              <a:ext uri="{FF2B5EF4-FFF2-40B4-BE49-F238E27FC236}">
                <a16:creationId xmlns:a16="http://schemas.microsoft.com/office/drawing/2014/main" id="{1AD921CA-1396-8608-309C-C8B88A02D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261" y="198757"/>
            <a:ext cx="2880000" cy="10111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E4023D2-9952-6003-43ED-96DB39BE88A6}"/>
              </a:ext>
            </a:extLst>
          </p:cNvPr>
          <p:cNvSpPr txBox="1"/>
          <p:nvPr/>
        </p:nvSpPr>
        <p:spPr>
          <a:xfrm>
            <a:off x="544786" y="1124994"/>
            <a:ext cx="109727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B2D6F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 highly configurable hyper-efficient premium rating engine enables third-party applications to easily configure and generate instant quotes for applicants.</a:t>
            </a:r>
            <a:endParaRPr lang="en-US" sz="1800" b="1" dirty="0">
              <a:solidFill>
                <a:srgbClr val="2B2D6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418CE-BD94-ABC7-ED48-E9D9E72F1302}"/>
              </a:ext>
            </a:extLst>
          </p:cNvPr>
          <p:cNvSpPr txBox="1"/>
          <p:nvPr/>
        </p:nvSpPr>
        <p:spPr>
          <a:xfrm>
            <a:off x="544786" y="1840082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B2D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features of premium rating engines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8A3D33-288D-3809-C425-0DCEB7530FA2}"/>
              </a:ext>
            </a:extLst>
          </p:cNvPr>
          <p:cNvGrpSpPr/>
          <p:nvPr/>
        </p:nvGrpSpPr>
        <p:grpSpPr>
          <a:xfrm>
            <a:off x="598573" y="2385420"/>
            <a:ext cx="10527905" cy="3794359"/>
            <a:chOff x="460742" y="2062688"/>
            <a:chExt cx="5034610" cy="379435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94395E9-73CE-A337-2EC6-23AB90442761}"/>
                </a:ext>
              </a:extLst>
            </p:cNvPr>
            <p:cNvGrpSpPr/>
            <p:nvPr/>
          </p:nvGrpSpPr>
          <p:grpSpPr>
            <a:xfrm>
              <a:off x="460742" y="2062688"/>
              <a:ext cx="5014303" cy="949605"/>
              <a:chOff x="460742" y="2062688"/>
              <a:chExt cx="5014303" cy="94960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D433EF8-0DA3-7DEC-E468-3AC6A476D4B6}"/>
                  </a:ext>
                </a:extLst>
              </p:cNvPr>
              <p:cNvGrpSpPr/>
              <p:nvPr/>
            </p:nvGrpSpPr>
            <p:grpSpPr>
              <a:xfrm>
                <a:off x="460742" y="2062688"/>
                <a:ext cx="949605" cy="949605"/>
                <a:chOff x="600226" y="2181488"/>
                <a:chExt cx="1151082" cy="1151082"/>
              </a:xfrm>
            </p:grpSpPr>
            <p:sp>
              <p:nvSpPr>
                <p:cNvPr id="18" name="Rectangle: Diagonal Corners Rounded 17">
                  <a:extLst>
                    <a:ext uri="{FF2B5EF4-FFF2-40B4-BE49-F238E27FC236}">
                      <a16:creationId xmlns:a16="http://schemas.microsoft.com/office/drawing/2014/main" id="{DF730899-3762-DF8C-71BD-659DAD5E9A74}"/>
                    </a:ext>
                  </a:extLst>
                </p:cNvPr>
                <p:cNvSpPr/>
                <p:nvPr/>
              </p:nvSpPr>
              <p:spPr>
                <a:xfrm>
                  <a:off x="600226" y="2181488"/>
                  <a:ext cx="1151082" cy="1151082"/>
                </a:xfrm>
                <a:prstGeom prst="round2Diag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2400" b="1" dirty="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" name="Rectangle: Diagonal Corners Rounded 18">
                  <a:extLst>
                    <a:ext uri="{FF2B5EF4-FFF2-40B4-BE49-F238E27FC236}">
                      <a16:creationId xmlns:a16="http://schemas.microsoft.com/office/drawing/2014/main" id="{6D0FC366-5E96-1B46-6ACC-25422C1AF85D}"/>
                    </a:ext>
                  </a:extLst>
                </p:cNvPr>
                <p:cNvSpPr/>
                <p:nvPr/>
              </p:nvSpPr>
              <p:spPr>
                <a:xfrm>
                  <a:off x="718568" y="2240659"/>
                  <a:ext cx="1032740" cy="1032740"/>
                </a:xfrm>
                <a:prstGeom prst="round2Diag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b="1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01</a:t>
                  </a:r>
                  <a:endParaRPr lang="en-IN" sz="2400" b="1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44FC57-3446-C419-B77A-B25C194F86CF}"/>
                  </a:ext>
                </a:extLst>
              </p:cNvPr>
              <p:cNvSpPr txBox="1"/>
              <p:nvPr/>
            </p:nvSpPr>
            <p:spPr>
              <a:xfrm>
                <a:off x="1527450" y="2068131"/>
                <a:ext cx="3947595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GB" sz="16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Configurability</a:t>
                </a:r>
                <a:endParaRPr lang="en-GB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l"/>
                <a:r>
                  <a:rPr lang="en-US" sz="16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Rating factors such as risk factors, formulas &amp; rules are </a:t>
                </a:r>
                <a:r>
                  <a:rPr lang="en-US" sz="1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pre-configured in an excel </a:t>
                </a:r>
                <a:r>
                  <a:rPr lang="en-US" sz="16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enable users to manipulate </a:t>
                </a:r>
                <a:r>
                  <a:rPr lang="en-US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ratings</a:t>
                </a:r>
                <a:r>
                  <a:rPr lang="en-US" sz="16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in real-time via </a:t>
                </a:r>
                <a:r>
                  <a:rPr lang="en-US" sz="1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Backoffice admin console</a:t>
                </a:r>
                <a:endParaRPr lang="en-GB" sz="1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AC4F1C-E178-4D64-DAA1-880A86EDCCFA}"/>
                </a:ext>
              </a:extLst>
            </p:cNvPr>
            <p:cNvGrpSpPr/>
            <p:nvPr/>
          </p:nvGrpSpPr>
          <p:grpSpPr>
            <a:xfrm>
              <a:off x="460742" y="3485065"/>
              <a:ext cx="5025327" cy="949605"/>
              <a:chOff x="460742" y="3515668"/>
              <a:chExt cx="5025327" cy="94960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987F767-5393-867B-2656-A2472090E5AB}"/>
                  </a:ext>
                </a:extLst>
              </p:cNvPr>
              <p:cNvGrpSpPr/>
              <p:nvPr/>
            </p:nvGrpSpPr>
            <p:grpSpPr>
              <a:xfrm>
                <a:off x="460742" y="3515668"/>
                <a:ext cx="949605" cy="949605"/>
                <a:chOff x="600226" y="2181488"/>
                <a:chExt cx="1151082" cy="1151082"/>
              </a:xfrm>
            </p:grpSpPr>
            <p:sp>
              <p:nvSpPr>
                <p:cNvPr id="14" name="Rectangle: Diagonal Corners Rounded 13">
                  <a:extLst>
                    <a:ext uri="{FF2B5EF4-FFF2-40B4-BE49-F238E27FC236}">
                      <a16:creationId xmlns:a16="http://schemas.microsoft.com/office/drawing/2014/main" id="{1BD92CE1-3DDF-D7AE-B8FB-C7D6E04A6FF7}"/>
                    </a:ext>
                  </a:extLst>
                </p:cNvPr>
                <p:cNvSpPr/>
                <p:nvPr/>
              </p:nvSpPr>
              <p:spPr>
                <a:xfrm>
                  <a:off x="600226" y="2181488"/>
                  <a:ext cx="1151082" cy="1151082"/>
                </a:xfrm>
                <a:prstGeom prst="round2Diag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2400" b="1" dirty="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" name="Rectangle: Diagonal Corners Rounded 14">
                  <a:extLst>
                    <a:ext uri="{FF2B5EF4-FFF2-40B4-BE49-F238E27FC236}">
                      <a16:creationId xmlns:a16="http://schemas.microsoft.com/office/drawing/2014/main" id="{EC92787D-DC17-6256-CFCD-7AFF17350D01}"/>
                    </a:ext>
                  </a:extLst>
                </p:cNvPr>
                <p:cNvSpPr/>
                <p:nvPr/>
              </p:nvSpPr>
              <p:spPr>
                <a:xfrm>
                  <a:off x="718568" y="2240659"/>
                  <a:ext cx="1032740" cy="1032740"/>
                </a:xfrm>
                <a:prstGeom prst="round2Diag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b="1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02</a:t>
                  </a:r>
                  <a:endParaRPr lang="en-IN" sz="2400" b="1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5E5CC8-4718-EFF0-079D-17CAA64C5165}"/>
                  </a:ext>
                </a:extLst>
              </p:cNvPr>
              <p:cNvSpPr txBox="1"/>
              <p:nvPr/>
            </p:nvSpPr>
            <p:spPr>
              <a:xfrm>
                <a:off x="1538474" y="3521111"/>
                <a:ext cx="3947595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GB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Convenience</a:t>
                </a:r>
                <a:r>
                  <a:rPr lang="en-GB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algn="l"/>
                <a:r>
                  <a:rPr lang="en-US" sz="16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Built-in </a:t>
                </a:r>
                <a:r>
                  <a:rPr lang="en-US" sz="1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Premium Configurer service </a:t>
                </a:r>
                <a:r>
                  <a:rPr lang="en-US" sz="16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extracts risk variables, formulas &amp; rules from the rating excel to configure optimal </a:t>
                </a:r>
                <a:r>
                  <a:rPr lang="en-US" sz="16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rating algorithm </a:t>
                </a:r>
                <a:r>
                  <a:rPr lang="en-US" sz="16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without having to type any commands or code change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343E463-37B4-3F7C-36AD-4B53B6F0EB0D}"/>
                </a:ext>
              </a:extLst>
            </p:cNvPr>
            <p:cNvGrpSpPr/>
            <p:nvPr/>
          </p:nvGrpSpPr>
          <p:grpSpPr>
            <a:xfrm>
              <a:off x="460742" y="4907442"/>
              <a:ext cx="5034610" cy="949605"/>
              <a:chOff x="460742" y="4907442"/>
              <a:chExt cx="5034610" cy="94960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DD16295-459F-1DD1-DBE7-37F41F3DF2F6}"/>
                  </a:ext>
                </a:extLst>
              </p:cNvPr>
              <p:cNvGrpSpPr/>
              <p:nvPr/>
            </p:nvGrpSpPr>
            <p:grpSpPr>
              <a:xfrm>
                <a:off x="460742" y="4907442"/>
                <a:ext cx="949605" cy="949605"/>
                <a:chOff x="600226" y="2181488"/>
                <a:chExt cx="1151082" cy="1151082"/>
              </a:xfrm>
            </p:grpSpPr>
            <p:sp>
              <p:nvSpPr>
                <p:cNvPr id="10" name="Rectangle: Diagonal Corners Rounded 9">
                  <a:extLst>
                    <a:ext uri="{FF2B5EF4-FFF2-40B4-BE49-F238E27FC236}">
                      <a16:creationId xmlns:a16="http://schemas.microsoft.com/office/drawing/2014/main" id="{9FB676EF-6D47-867D-5E90-240A7759CA94}"/>
                    </a:ext>
                  </a:extLst>
                </p:cNvPr>
                <p:cNvSpPr/>
                <p:nvPr/>
              </p:nvSpPr>
              <p:spPr>
                <a:xfrm>
                  <a:off x="600226" y="2181488"/>
                  <a:ext cx="1151082" cy="1151082"/>
                </a:xfrm>
                <a:prstGeom prst="round2Diag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2400" b="1" dirty="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" name="Rectangle: Diagonal Corners Rounded 10">
                  <a:extLst>
                    <a:ext uri="{FF2B5EF4-FFF2-40B4-BE49-F238E27FC236}">
                      <a16:creationId xmlns:a16="http://schemas.microsoft.com/office/drawing/2014/main" id="{88CE83BB-D597-5277-9266-C5B92A3912ED}"/>
                    </a:ext>
                  </a:extLst>
                </p:cNvPr>
                <p:cNvSpPr/>
                <p:nvPr/>
              </p:nvSpPr>
              <p:spPr>
                <a:xfrm>
                  <a:off x="718568" y="2240659"/>
                  <a:ext cx="1032740" cy="1032740"/>
                </a:xfrm>
                <a:prstGeom prst="round2Diag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400" b="1" dirty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03</a:t>
                  </a:r>
                  <a:endParaRPr lang="en-IN" sz="2400" b="1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22EF54-0F5D-36D3-D3BB-BCB3301B3C6C}"/>
                  </a:ext>
                </a:extLst>
              </p:cNvPr>
              <p:cNvSpPr txBox="1"/>
              <p:nvPr/>
            </p:nvSpPr>
            <p:spPr>
              <a:xfrm>
                <a:off x="1547757" y="4912885"/>
                <a:ext cx="3947595" cy="907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:r>
                  <a:rPr lang="en-GB" sz="16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Performance</a:t>
                </a:r>
              </a:p>
              <a:p>
                <a:pPr algn="l">
                  <a:spcAft>
                    <a:spcPts val="600"/>
                  </a:spcAft>
                </a:pPr>
                <a:r>
                  <a:rPr lang="en-US" sz="16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Most innovative &amp; State-of-the-art rating engine powered by cutting edge technology capable of computing </a:t>
                </a:r>
                <a:r>
                  <a:rPr lang="en-US" sz="1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complex premium </a:t>
                </a:r>
                <a:r>
                  <a:rPr lang="en-US" sz="16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requests within </a:t>
                </a:r>
                <a:r>
                  <a:rPr lang="en-US" sz="1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milliseconds</a:t>
                </a:r>
                <a:r>
                  <a:rPr lang="en-US" sz="1600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GB" sz="16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22" name="Google Shape;587;p7">
            <a:extLst>
              <a:ext uri="{FF2B5EF4-FFF2-40B4-BE49-F238E27FC236}">
                <a16:creationId xmlns:a16="http://schemas.microsoft.com/office/drawing/2014/main" id="{1A794859-42BB-B813-AF48-814B19EBBD4D}"/>
              </a:ext>
            </a:extLst>
          </p:cNvPr>
          <p:cNvSpPr/>
          <p:nvPr/>
        </p:nvSpPr>
        <p:spPr>
          <a:xfrm rot="10800000">
            <a:off x="0" y="6184228"/>
            <a:ext cx="1952448" cy="673772"/>
          </a:xfrm>
          <a:custGeom>
            <a:avLst/>
            <a:gdLst/>
            <a:ahLst/>
            <a:cxnLst/>
            <a:rect l="l" t="t" r="r" b="b"/>
            <a:pathLst>
              <a:path w="3499887" h="1207779" extrusionOk="0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solidFill>
            <a:srgbClr val="BC36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1915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>
          <a:extLst>
            <a:ext uri="{FF2B5EF4-FFF2-40B4-BE49-F238E27FC236}">
              <a16:creationId xmlns:a16="http://schemas.microsoft.com/office/drawing/2014/main" id="{1C66624C-537D-A996-C349-A189F3D42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">
            <a:extLst>
              <a:ext uri="{FF2B5EF4-FFF2-40B4-BE49-F238E27FC236}">
                <a16:creationId xmlns:a16="http://schemas.microsoft.com/office/drawing/2014/main" id="{7ACD143A-790E-41D2-8571-2234F0E6A1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360179"/>
            <a:ext cx="10972800" cy="77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rgbClr val="2B2D6E"/>
                </a:solidFill>
              </a:rPr>
              <a:t>Third-Party </a:t>
            </a:r>
            <a:r>
              <a:rPr lang="en-US" dirty="0">
                <a:solidFill>
                  <a:srgbClr val="2B2D6E"/>
                </a:solidFill>
              </a:rPr>
              <a:t>Integration</a:t>
            </a:r>
            <a:endParaRPr dirty="0">
              <a:solidFill>
                <a:srgbClr val="2B2D6E"/>
              </a:solidFill>
            </a:endParaRPr>
          </a:p>
        </p:txBody>
      </p:sp>
      <p:sp>
        <p:nvSpPr>
          <p:cNvPr id="585" name="Google Shape;585;p7">
            <a:extLst>
              <a:ext uri="{FF2B5EF4-FFF2-40B4-BE49-F238E27FC236}">
                <a16:creationId xmlns:a16="http://schemas.microsoft.com/office/drawing/2014/main" id="{7A220954-314B-D163-E080-FFADB97633B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658612" y="6369837"/>
            <a:ext cx="36740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</a:p>
        </p:txBody>
      </p:sp>
      <p:pic>
        <p:nvPicPr>
          <p:cNvPr id="61" name="Picture 60" descr="A purple and blue logo&#10;&#10;Description automatically generated">
            <a:extLst>
              <a:ext uri="{FF2B5EF4-FFF2-40B4-BE49-F238E27FC236}">
                <a16:creationId xmlns:a16="http://schemas.microsoft.com/office/drawing/2014/main" id="{D7095003-9D16-A28B-09B7-A13CA4886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261" y="198757"/>
            <a:ext cx="2880000" cy="1011160"/>
          </a:xfrm>
          <a:prstGeom prst="rect">
            <a:avLst/>
          </a:prstGeom>
        </p:spPr>
      </p:pic>
      <p:sp>
        <p:nvSpPr>
          <p:cNvPr id="22" name="Google Shape;587;p7">
            <a:extLst>
              <a:ext uri="{FF2B5EF4-FFF2-40B4-BE49-F238E27FC236}">
                <a16:creationId xmlns:a16="http://schemas.microsoft.com/office/drawing/2014/main" id="{645DD8CD-635C-B49B-4E1D-9909ADE38114}"/>
              </a:ext>
            </a:extLst>
          </p:cNvPr>
          <p:cNvSpPr/>
          <p:nvPr/>
        </p:nvSpPr>
        <p:spPr>
          <a:xfrm rot="10800000">
            <a:off x="0" y="6184228"/>
            <a:ext cx="1952448" cy="673772"/>
          </a:xfrm>
          <a:custGeom>
            <a:avLst/>
            <a:gdLst/>
            <a:ahLst/>
            <a:cxnLst/>
            <a:rect l="l" t="t" r="r" b="b"/>
            <a:pathLst>
              <a:path w="3499887" h="1207779" extrusionOk="0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solidFill>
            <a:srgbClr val="BC36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1D91BA-B5BA-6EA0-8FF9-34B2C38A16E0}"/>
              </a:ext>
            </a:extLst>
          </p:cNvPr>
          <p:cNvCxnSpPr>
            <a:cxnSpLocks/>
          </p:cNvCxnSpPr>
          <p:nvPr/>
        </p:nvCxnSpPr>
        <p:spPr>
          <a:xfrm>
            <a:off x="9243893" y="2735514"/>
            <a:ext cx="2948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4E4044A8-68E1-A12A-C8D9-D29F1DA4A229}"/>
              </a:ext>
            </a:extLst>
          </p:cNvPr>
          <p:cNvSpPr>
            <a:spLocks noChangeAspect="1"/>
          </p:cNvSpPr>
          <p:nvPr/>
        </p:nvSpPr>
        <p:spPr>
          <a:xfrm>
            <a:off x="9243893" y="2136159"/>
            <a:ext cx="274320" cy="274320"/>
          </a:xfrm>
          <a:prstGeom prst="flowChartConnector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894A16-F3D8-5F21-2DBC-4D91F3551E71}"/>
              </a:ext>
            </a:extLst>
          </p:cNvPr>
          <p:cNvSpPr txBox="1"/>
          <p:nvPr/>
        </p:nvSpPr>
        <p:spPr>
          <a:xfrm>
            <a:off x="9519737" y="1986059"/>
            <a:ext cx="2644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B2D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@Client Core Insurance System</a:t>
            </a:r>
          </a:p>
          <a:p>
            <a:r>
              <a:rPr lang="en-US" sz="1200" dirty="0">
                <a:solidFill>
                  <a:srgbClr val="2B2D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Decoupling of the client internal rating engine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C0771B-E615-5370-0A86-A90743F004CF}"/>
              </a:ext>
            </a:extLst>
          </p:cNvPr>
          <p:cNvCxnSpPr>
            <a:cxnSpLocks/>
          </p:cNvCxnSpPr>
          <p:nvPr/>
        </p:nvCxnSpPr>
        <p:spPr>
          <a:xfrm>
            <a:off x="9242613" y="3602526"/>
            <a:ext cx="2948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CD77660C-DA02-CA60-31CB-3EDDC945F133}"/>
              </a:ext>
            </a:extLst>
          </p:cNvPr>
          <p:cNvSpPr>
            <a:spLocks noChangeAspect="1"/>
          </p:cNvSpPr>
          <p:nvPr/>
        </p:nvSpPr>
        <p:spPr>
          <a:xfrm>
            <a:off x="9234929" y="2934015"/>
            <a:ext cx="274320" cy="274320"/>
          </a:xfrm>
          <a:prstGeom prst="flowChartConnector">
            <a:avLst/>
          </a:prstGeom>
          <a:solidFill>
            <a:srgbClr val="0070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Arial Narrow" panose="020B0606020202030204" pitchFamily="34" charset="0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D2FDF7-1BC2-6FF7-F2B6-F4EAE6243A9F}"/>
              </a:ext>
            </a:extLst>
          </p:cNvPr>
          <p:cNvSpPr txBox="1"/>
          <p:nvPr/>
        </p:nvSpPr>
        <p:spPr>
          <a:xfrm>
            <a:off x="9518457" y="2822335"/>
            <a:ext cx="2644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B2D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@Insursa Premium Rating API</a:t>
            </a:r>
          </a:p>
          <a:p>
            <a:r>
              <a:rPr lang="en-US" sz="1200" dirty="0">
                <a:solidFill>
                  <a:srgbClr val="2B2D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core system invokes Insursa premium rating API to obtain premium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164A023-77C6-067A-04C0-1B0B42004F2C}"/>
              </a:ext>
            </a:extLst>
          </p:cNvPr>
          <p:cNvCxnSpPr>
            <a:cxnSpLocks/>
          </p:cNvCxnSpPr>
          <p:nvPr/>
        </p:nvCxnSpPr>
        <p:spPr>
          <a:xfrm>
            <a:off x="9242613" y="4440082"/>
            <a:ext cx="2948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1A2BAF6F-8CDF-DCD6-0F4B-E58BA440AB18}"/>
              </a:ext>
            </a:extLst>
          </p:cNvPr>
          <p:cNvSpPr>
            <a:spLocks noChangeAspect="1"/>
          </p:cNvSpPr>
          <p:nvPr/>
        </p:nvSpPr>
        <p:spPr>
          <a:xfrm>
            <a:off x="9250297" y="3802307"/>
            <a:ext cx="274320" cy="274320"/>
          </a:xfrm>
          <a:prstGeom prst="flowChartConnector">
            <a:avLst/>
          </a:prstGeom>
          <a:solidFill>
            <a:srgbClr val="0070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12D778-CF2E-9CBF-8021-D04355D35457}"/>
              </a:ext>
            </a:extLst>
          </p:cNvPr>
          <p:cNvSpPr txBox="1"/>
          <p:nvPr/>
        </p:nvSpPr>
        <p:spPr>
          <a:xfrm>
            <a:off x="9533825" y="3682943"/>
            <a:ext cx="2644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B2D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@Insursa Premium Rating Engine</a:t>
            </a:r>
          </a:p>
          <a:p>
            <a:r>
              <a:rPr lang="en-US" sz="1200" dirty="0">
                <a:solidFill>
                  <a:srgbClr val="2B2D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Computes premium based on the API request</a:t>
            </a: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403DE7AF-CA4D-85AF-AD43-2E6E3DC5079E}"/>
              </a:ext>
            </a:extLst>
          </p:cNvPr>
          <p:cNvSpPr>
            <a:spLocks noChangeAspect="1"/>
          </p:cNvSpPr>
          <p:nvPr/>
        </p:nvSpPr>
        <p:spPr>
          <a:xfrm>
            <a:off x="9250297" y="4632179"/>
            <a:ext cx="274320" cy="274320"/>
          </a:xfrm>
          <a:prstGeom prst="flowChartConnector">
            <a:avLst/>
          </a:prstGeom>
          <a:solidFill>
            <a:srgbClr val="0070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Arial Narrow" panose="020B0606020202030204" pitchFamily="34" charset="0"/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532790-B821-D5F0-3B4A-17DBCDBDC2AE}"/>
              </a:ext>
            </a:extLst>
          </p:cNvPr>
          <p:cNvSpPr txBox="1"/>
          <p:nvPr/>
        </p:nvSpPr>
        <p:spPr>
          <a:xfrm>
            <a:off x="9541509" y="4497447"/>
            <a:ext cx="26440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B2D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@Backoffice Admin Console</a:t>
            </a:r>
          </a:p>
          <a:p>
            <a:r>
              <a:rPr lang="en-US" sz="1200" dirty="0">
                <a:solidFill>
                  <a:srgbClr val="2B2D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 console allow client users to manage and upload multiple rating configurations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C5FE386-03A6-C439-924D-4F55ED224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95" y="1747438"/>
            <a:ext cx="8638123" cy="416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1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>
          <a:extLst>
            <a:ext uri="{FF2B5EF4-FFF2-40B4-BE49-F238E27FC236}">
              <a16:creationId xmlns:a16="http://schemas.microsoft.com/office/drawing/2014/main" id="{B0E06510-9902-C9E9-DFF9-4A83B6A5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">
            <a:extLst>
              <a:ext uri="{FF2B5EF4-FFF2-40B4-BE49-F238E27FC236}">
                <a16:creationId xmlns:a16="http://schemas.microsoft.com/office/drawing/2014/main" id="{19A438BD-B3E4-9DFA-7F06-3B4C5A439C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360179"/>
            <a:ext cx="10972800" cy="77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rgbClr val="2B2D6E"/>
                </a:solidFill>
              </a:rPr>
              <a:t>Api Request Header &amp; Payload</a:t>
            </a:r>
            <a:endParaRPr dirty="0">
              <a:solidFill>
                <a:srgbClr val="2B2D6E"/>
              </a:solidFill>
            </a:endParaRPr>
          </a:p>
        </p:txBody>
      </p:sp>
      <p:sp>
        <p:nvSpPr>
          <p:cNvPr id="585" name="Google Shape;585;p7">
            <a:extLst>
              <a:ext uri="{FF2B5EF4-FFF2-40B4-BE49-F238E27FC236}">
                <a16:creationId xmlns:a16="http://schemas.microsoft.com/office/drawing/2014/main" id="{59FB1E67-741F-D53C-BE8D-02C38B9DD4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658612" y="6369837"/>
            <a:ext cx="36740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</a:p>
        </p:txBody>
      </p:sp>
      <p:pic>
        <p:nvPicPr>
          <p:cNvPr id="61" name="Picture 60" descr="A purple and blue logo&#10;&#10;Description automatically generated">
            <a:extLst>
              <a:ext uri="{FF2B5EF4-FFF2-40B4-BE49-F238E27FC236}">
                <a16:creationId xmlns:a16="http://schemas.microsoft.com/office/drawing/2014/main" id="{32586AA2-0A5D-EDAD-B3DD-458050667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261" y="198757"/>
            <a:ext cx="2880000" cy="1011160"/>
          </a:xfrm>
          <a:prstGeom prst="rect">
            <a:avLst/>
          </a:prstGeom>
        </p:spPr>
      </p:pic>
      <p:sp>
        <p:nvSpPr>
          <p:cNvPr id="22" name="Google Shape;587;p7">
            <a:extLst>
              <a:ext uri="{FF2B5EF4-FFF2-40B4-BE49-F238E27FC236}">
                <a16:creationId xmlns:a16="http://schemas.microsoft.com/office/drawing/2014/main" id="{79A68C7A-C155-FB86-872F-BE1BEFCCC3BE}"/>
              </a:ext>
            </a:extLst>
          </p:cNvPr>
          <p:cNvSpPr/>
          <p:nvPr/>
        </p:nvSpPr>
        <p:spPr>
          <a:xfrm rot="10800000">
            <a:off x="0" y="6184228"/>
            <a:ext cx="1952448" cy="673772"/>
          </a:xfrm>
          <a:custGeom>
            <a:avLst/>
            <a:gdLst/>
            <a:ahLst/>
            <a:cxnLst/>
            <a:rect l="l" t="t" r="r" b="b"/>
            <a:pathLst>
              <a:path w="3499887" h="1207779" extrusionOk="0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solidFill>
            <a:srgbClr val="BC36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CE521F9-D657-AB68-16C8-7B31A5C92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737" y="1209917"/>
            <a:ext cx="4191438" cy="5388992"/>
          </a:xfrm>
          <a:prstGeom prst="rect">
            <a:avLst/>
          </a:prstGeom>
        </p:spPr>
      </p:pic>
      <p:sp>
        <p:nvSpPr>
          <p:cNvPr id="48" name="Google Shape;597;p8">
            <a:extLst>
              <a:ext uri="{FF2B5EF4-FFF2-40B4-BE49-F238E27FC236}">
                <a16:creationId xmlns:a16="http://schemas.microsoft.com/office/drawing/2014/main" id="{E5087145-D4AF-BB89-1533-D590DAF17DA9}"/>
              </a:ext>
            </a:extLst>
          </p:cNvPr>
          <p:cNvSpPr/>
          <p:nvPr/>
        </p:nvSpPr>
        <p:spPr>
          <a:xfrm>
            <a:off x="9804866" y="1478665"/>
            <a:ext cx="2221154" cy="775612"/>
          </a:xfrm>
          <a:prstGeom prst="wedgeRoundRectCallout">
            <a:avLst>
              <a:gd name="adj1" fmla="val -76630"/>
              <a:gd name="adj2" fmla="val 44257"/>
              <a:gd name="adj3" fmla="val 16667"/>
            </a:avLst>
          </a:prstGeom>
          <a:solidFill>
            <a:srgbClr val="4548B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2400" lvl="2"/>
            <a:r>
              <a:rPr lang="en-IN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rPr>
              <a:t>@Request Payload Header</a:t>
            </a:r>
          </a:p>
          <a:p>
            <a:pPr marL="32400" lvl="2"/>
            <a:r>
              <a:rPr lang="en-US" sz="11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 about which rating algorithm rules to use for the specified company</a:t>
            </a:r>
            <a:endParaRPr sz="1100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Google Shape;597;p8">
            <a:extLst>
              <a:ext uri="{FF2B5EF4-FFF2-40B4-BE49-F238E27FC236}">
                <a16:creationId xmlns:a16="http://schemas.microsoft.com/office/drawing/2014/main" id="{6F4BC3DD-18F4-2A07-F524-FF9A24FBA32B}"/>
              </a:ext>
            </a:extLst>
          </p:cNvPr>
          <p:cNvSpPr/>
          <p:nvPr/>
        </p:nvSpPr>
        <p:spPr>
          <a:xfrm>
            <a:off x="9824500" y="2618687"/>
            <a:ext cx="2024280" cy="775612"/>
          </a:xfrm>
          <a:prstGeom prst="wedgeRoundRectCallout">
            <a:avLst>
              <a:gd name="adj1" fmla="val -76630"/>
              <a:gd name="adj2" fmla="val 44257"/>
              <a:gd name="adj3" fmla="val 16667"/>
            </a:avLst>
          </a:prstGeom>
          <a:solidFill>
            <a:srgbClr val="4548B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2400" lvl="2"/>
            <a:r>
              <a:rPr lang="en-IN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rPr>
              <a:t>@Coverage Details</a:t>
            </a:r>
          </a:p>
          <a:p>
            <a:pPr marL="32400" lvl="2"/>
            <a:r>
              <a:rPr lang="en-US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Placeholder for Risks, coverage limits, deductibles, driver details etc.</a:t>
            </a:r>
            <a:endParaRPr sz="1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Google Shape;597;p8">
            <a:extLst>
              <a:ext uri="{FF2B5EF4-FFF2-40B4-BE49-F238E27FC236}">
                <a16:creationId xmlns:a16="http://schemas.microsoft.com/office/drawing/2014/main" id="{454EA39B-E0D2-2718-BFAD-C1790C15D7CB}"/>
              </a:ext>
            </a:extLst>
          </p:cNvPr>
          <p:cNvSpPr/>
          <p:nvPr/>
        </p:nvSpPr>
        <p:spPr>
          <a:xfrm>
            <a:off x="4387583" y="2277461"/>
            <a:ext cx="2019497" cy="775612"/>
          </a:xfrm>
          <a:prstGeom prst="wedgeRoundRectCallout">
            <a:avLst>
              <a:gd name="adj1" fmla="val 84300"/>
              <a:gd name="adj2" fmla="val 40410"/>
              <a:gd name="adj3" fmla="val 16667"/>
            </a:avLst>
          </a:prstGeom>
          <a:solidFill>
            <a:srgbClr val="4548B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2400" lvl="2"/>
            <a:r>
              <a:rPr lang="en-IN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rPr>
              <a:t>@Feed Array</a:t>
            </a:r>
          </a:p>
          <a:p>
            <a:pPr marL="32400" lvl="2"/>
            <a:r>
              <a:rPr lang="en-IN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rPr>
              <a:t>Premium for multiple quotes can be obtained in single request</a:t>
            </a:r>
            <a:endParaRPr lang="en-IN" sz="1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93778524-F783-B5E1-02BE-AF69D1E86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561946"/>
              </p:ext>
            </p:extLst>
          </p:nvPr>
        </p:nvGraphicFramePr>
        <p:xfrm>
          <a:off x="636841" y="2784095"/>
          <a:ext cx="2692400" cy="1987550"/>
        </p:xfrm>
        <a:graphic>
          <a:graphicData uri="http://schemas.openxmlformats.org/drawingml/2006/table">
            <a:tbl>
              <a:tblPr/>
              <a:tblGrid>
                <a:gridCol w="1012037">
                  <a:extLst>
                    <a:ext uri="{9D8B030D-6E8A-4147-A177-3AD203B41FA5}">
                      <a16:colId xmlns:a16="http://schemas.microsoft.com/office/drawing/2014/main" val="3910311437"/>
                    </a:ext>
                  </a:extLst>
                </a:gridCol>
                <a:gridCol w="1680363">
                  <a:extLst>
                    <a:ext uri="{9D8B030D-6E8A-4147-A177-3AD203B41FA5}">
                      <a16:colId xmlns:a16="http://schemas.microsoft.com/office/drawing/2014/main" val="931612904"/>
                    </a:ext>
                  </a:extLst>
                </a:gridCol>
              </a:tblGrid>
              <a:tr h="2667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 Authorization Header</a:t>
                      </a:r>
                    </a:p>
                  </a:txBody>
                  <a:tcPr marL="816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407159"/>
                  </a:ext>
                </a:extLst>
              </a:tr>
              <a:tr h="68580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token must be obtained to access the premium rating Api</a:t>
                      </a:r>
                    </a:p>
                  </a:txBody>
                  <a:tcPr marL="81643" marR="5443" marT="5443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63035"/>
                  </a:ext>
                </a:extLst>
              </a:tr>
              <a:tr h="2559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Content-Type</a:t>
                      </a:r>
                    </a:p>
                  </a:txBody>
                  <a:tcPr marL="81643" marR="5443" marT="5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application/json</a:t>
                      </a:r>
                    </a:p>
                  </a:txBody>
                  <a:tcPr marL="81643" marR="5443" marT="5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3185161"/>
                  </a:ext>
                </a:extLst>
              </a:tr>
              <a:tr h="2616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grant_type</a:t>
                      </a:r>
                    </a:p>
                  </a:txBody>
                  <a:tcPr marL="81643" marR="5443" marT="544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client_credentials</a:t>
                      </a:r>
                    </a:p>
                  </a:txBody>
                  <a:tcPr marL="81643" marR="5443" marT="544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068179"/>
                  </a:ext>
                </a:extLst>
              </a:tr>
              <a:tr h="2451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client_id</a:t>
                      </a:r>
                    </a:p>
                  </a:txBody>
                  <a:tcPr marL="81643" marR="5443" marT="544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insursa-client-app</a:t>
                      </a:r>
                    </a:p>
                  </a:txBody>
                  <a:tcPr marL="81643" marR="5443" marT="544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082683"/>
                  </a:ext>
                </a:extLst>
              </a:tr>
              <a:tr h="2724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client_secret</a:t>
                      </a:r>
                    </a:p>
                  </a:txBody>
                  <a:tcPr marL="81643" marR="5443" marT="544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a2c53d65-3cd5-XXX-XX</a:t>
                      </a:r>
                    </a:p>
                  </a:txBody>
                  <a:tcPr marL="81643" marR="5443" marT="544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5470439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3E35F57A-400E-D781-2EB3-545CFD79503E}"/>
              </a:ext>
            </a:extLst>
          </p:cNvPr>
          <p:cNvSpPr txBox="1"/>
          <p:nvPr/>
        </p:nvSpPr>
        <p:spPr>
          <a:xfrm>
            <a:off x="521734" y="1294518"/>
            <a:ext cx="59635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B2D6F"/>
                </a:solidFill>
                <a:latin typeface="Calibri"/>
                <a:cs typeface="Calibri"/>
              </a:rPr>
              <a:t>An Authorization token must be obtained to verify identity and grant access to Api</a:t>
            </a:r>
          </a:p>
        </p:txBody>
      </p:sp>
      <p:sp>
        <p:nvSpPr>
          <p:cNvPr id="62" name="Google Shape;597;p8">
            <a:extLst>
              <a:ext uri="{FF2B5EF4-FFF2-40B4-BE49-F238E27FC236}">
                <a16:creationId xmlns:a16="http://schemas.microsoft.com/office/drawing/2014/main" id="{34033EFD-42AE-321E-E0CD-A3D8B310348D}"/>
              </a:ext>
            </a:extLst>
          </p:cNvPr>
          <p:cNvSpPr/>
          <p:nvPr/>
        </p:nvSpPr>
        <p:spPr>
          <a:xfrm>
            <a:off x="3699628" y="3727975"/>
            <a:ext cx="2221154" cy="775612"/>
          </a:xfrm>
          <a:prstGeom prst="wedgeRoundRectCallout">
            <a:avLst>
              <a:gd name="adj1" fmla="val -76630"/>
              <a:gd name="adj2" fmla="val 44257"/>
              <a:gd name="adj3" fmla="val 16667"/>
            </a:avLst>
          </a:prstGeom>
          <a:solidFill>
            <a:srgbClr val="4548B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2400" lvl="2"/>
            <a:r>
              <a:rPr lang="en-IN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rPr>
              <a:t>@client_id / client_secret</a:t>
            </a:r>
          </a:p>
          <a:p>
            <a:pPr marL="32400" lvl="2"/>
            <a:r>
              <a:rPr lang="en-US" sz="11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Insursa to provide credentials for authorization server validation</a:t>
            </a:r>
            <a:endParaRPr sz="1100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F599FC-BC1D-895A-AC1F-F9567A5284D6}"/>
              </a:ext>
            </a:extLst>
          </p:cNvPr>
          <p:cNvSpPr txBox="1"/>
          <p:nvPr/>
        </p:nvSpPr>
        <p:spPr>
          <a:xfrm>
            <a:off x="578864" y="5701554"/>
            <a:ext cx="48171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rgbClr val="FF0000"/>
                </a:solidFill>
                <a:latin typeface="Calibri"/>
                <a:cs typeface="Calibri"/>
              </a:rPr>
              <a:t>@Authorization bearer token generated must be included in the Api request</a:t>
            </a:r>
          </a:p>
        </p:txBody>
      </p:sp>
    </p:spTree>
    <p:extLst>
      <p:ext uri="{BB962C8B-B14F-4D97-AF65-F5344CB8AC3E}">
        <p14:creationId xmlns:p14="http://schemas.microsoft.com/office/powerpoint/2010/main" val="232652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>
          <a:extLst>
            <a:ext uri="{FF2B5EF4-FFF2-40B4-BE49-F238E27FC236}">
              <a16:creationId xmlns:a16="http://schemas.microsoft.com/office/drawing/2014/main" id="{61F53D98-E44F-925A-CECD-F8DF53C70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">
            <a:extLst>
              <a:ext uri="{FF2B5EF4-FFF2-40B4-BE49-F238E27FC236}">
                <a16:creationId xmlns:a16="http://schemas.microsoft.com/office/drawing/2014/main" id="{7DDE63D8-F772-8E1B-8A29-7435434593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360179"/>
            <a:ext cx="10972800" cy="77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>
                <a:solidFill>
                  <a:srgbClr val="2B2D6E"/>
                </a:solidFill>
              </a:rPr>
              <a:t>Api </a:t>
            </a:r>
            <a:r>
              <a:rPr lang="en-US" sz="3600" b="1" dirty="0">
                <a:solidFill>
                  <a:srgbClr val="2B2D6E"/>
                </a:solidFill>
              </a:rPr>
              <a:t>Request Header &amp; Response Payload</a:t>
            </a:r>
            <a:endParaRPr dirty="0">
              <a:solidFill>
                <a:srgbClr val="2B2D6E"/>
              </a:solidFill>
            </a:endParaRPr>
          </a:p>
        </p:txBody>
      </p:sp>
      <p:sp>
        <p:nvSpPr>
          <p:cNvPr id="585" name="Google Shape;585;p7">
            <a:extLst>
              <a:ext uri="{FF2B5EF4-FFF2-40B4-BE49-F238E27FC236}">
                <a16:creationId xmlns:a16="http://schemas.microsoft.com/office/drawing/2014/main" id="{8B241726-44A7-F11F-8662-59A1C4954C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658612" y="6369837"/>
            <a:ext cx="36740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</a:t>
            </a:r>
          </a:p>
        </p:txBody>
      </p:sp>
      <p:pic>
        <p:nvPicPr>
          <p:cNvPr id="61" name="Picture 60" descr="A purple and blue logo&#10;&#10;Description automatically generated">
            <a:extLst>
              <a:ext uri="{FF2B5EF4-FFF2-40B4-BE49-F238E27FC236}">
                <a16:creationId xmlns:a16="http://schemas.microsoft.com/office/drawing/2014/main" id="{EABBC7F5-CE48-DDFF-6607-961F45CB8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261" y="198757"/>
            <a:ext cx="2880000" cy="1011160"/>
          </a:xfrm>
          <a:prstGeom prst="rect">
            <a:avLst/>
          </a:prstGeom>
        </p:spPr>
      </p:pic>
      <p:sp>
        <p:nvSpPr>
          <p:cNvPr id="22" name="Google Shape;587;p7">
            <a:extLst>
              <a:ext uri="{FF2B5EF4-FFF2-40B4-BE49-F238E27FC236}">
                <a16:creationId xmlns:a16="http://schemas.microsoft.com/office/drawing/2014/main" id="{06A721D7-C2AA-AF0E-A173-75ABE00B10F4}"/>
              </a:ext>
            </a:extLst>
          </p:cNvPr>
          <p:cNvSpPr/>
          <p:nvPr/>
        </p:nvSpPr>
        <p:spPr>
          <a:xfrm rot="10800000">
            <a:off x="0" y="6184228"/>
            <a:ext cx="1952448" cy="673772"/>
          </a:xfrm>
          <a:custGeom>
            <a:avLst/>
            <a:gdLst/>
            <a:ahLst/>
            <a:cxnLst/>
            <a:rect l="l" t="t" r="r" b="b"/>
            <a:pathLst>
              <a:path w="3499887" h="1207779" extrusionOk="0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solidFill>
            <a:srgbClr val="BC36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F51CDE7-911C-18BE-1B26-D6CD3BA81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506" y="1475866"/>
            <a:ext cx="4922577" cy="4531896"/>
          </a:xfrm>
          <a:prstGeom prst="rect">
            <a:avLst/>
          </a:prstGeom>
        </p:spPr>
      </p:pic>
      <p:sp>
        <p:nvSpPr>
          <p:cNvPr id="5" name="Google Shape;597;p8">
            <a:extLst>
              <a:ext uri="{FF2B5EF4-FFF2-40B4-BE49-F238E27FC236}">
                <a16:creationId xmlns:a16="http://schemas.microsoft.com/office/drawing/2014/main" id="{8687799B-5ECD-98AC-4730-AADA7E6BD2A7}"/>
              </a:ext>
            </a:extLst>
          </p:cNvPr>
          <p:cNvSpPr/>
          <p:nvPr/>
        </p:nvSpPr>
        <p:spPr>
          <a:xfrm>
            <a:off x="8729098" y="1517867"/>
            <a:ext cx="2221154" cy="775612"/>
          </a:xfrm>
          <a:prstGeom prst="wedgeRoundRectCallout">
            <a:avLst>
              <a:gd name="adj1" fmla="val -77321"/>
              <a:gd name="adj2" fmla="val 59118"/>
              <a:gd name="adj3" fmla="val 16667"/>
            </a:avLst>
          </a:prstGeom>
          <a:solidFill>
            <a:srgbClr val="4548B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2400" lvl="2"/>
            <a:r>
              <a:rPr lang="en-IN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rPr>
              <a:t>@requestId</a:t>
            </a:r>
          </a:p>
          <a:p>
            <a:pPr marL="32400" lvl="2"/>
            <a:r>
              <a:rPr lang="en-US" sz="11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identifier to uniquely identify and distinguish individual request</a:t>
            </a:r>
            <a:endParaRPr sz="1100" i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597;p8">
            <a:extLst>
              <a:ext uri="{FF2B5EF4-FFF2-40B4-BE49-F238E27FC236}">
                <a16:creationId xmlns:a16="http://schemas.microsoft.com/office/drawing/2014/main" id="{910F5530-B4DA-69A3-13C2-AC50AA3E4837}"/>
              </a:ext>
            </a:extLst>
          </p:cNvPr>
          <p:cNvSpPr/>
          <p:nvPr/>
        </p:nvSpPr>
        <p:spPr>
          <a:xfrm>
            <a:off x="9783238" y="2833323"/>
            <a:ext cx="2221154" cy="775612"/>
          </a:xfrm>
          <a:prstGeom prst="wedgeRoundRectCallout">
            <a:avLst>
              <a:gd name="adj1" fmla="val -131981"/>
              <a:gd name="adj2" fmla="val 88840"/>
              <a:gd name="adj3" fmla="val 16667"/>
            </a:avLst>
          </a:prstGeom>
          <a:solidFill>
            <a:srgbClr val="4548B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2400" lvl="2"/>
            <a:r>
              <a:rPr lang="en-IN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rPr>
              <a:t>@feed array</a:t>
            </a:r>
          </a:p>
          <a:p>
            <a:pPr marL="32400" lvl="2"/>
            <a:r>
              <a:rPr lang="en-IN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rPr>
              <a:t>Multiple premiums can be obtained in single request</a:t>
            </a:r>
            <a:endParaRPr lang="en-IN" sz="11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597;p8">
            <a:extLst>
              <a:ext uri="{FF2B5EF4-FFF2-40B4-BE49-F238E27FC236}">
                <a16:creationId xmlns:a16="http://schemas.microsoft.com/office/drawing/2014/main" id="{1085258C-1542-0A6C-CC69-A7D47E35BF2F}"/>
              </a:ext>
            </a:extLst>
          </p:cNvPr>
          <p:cNvSpPr/>
          <p:nvPr/>
        </p:nvSpPr>
        <p:spPr>
          <a:xfrm>
            <a:off x="3527719" y="3927918"/>
            <a:ext cx="2221154" cy="775612"/>
          </a:xfrm>
          <a:prstGeom prst="wedgeRoundRectCallout">
            <a:avLst>
              <a:gd name="adj1" fmla="val -79743"/>
              <a:gd name="adj2" fmla="val -40943"/>
              <a:gd name="adj3" fmla="val 16667"/>
            </a:avLst>
          </a:prstGeom>
          <a:solidFill>
            <a:srgbClr val="4548B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2400" lvl="2"/>
            <a:r>
              <a:rPr lang="en-IN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rPr>
              <a:t>@RESPONSE-TYPE</a:t>
            </a:r>
          </a:p>
          <a:p>
            <a:pPr marL="32400" lvl="2"/>
            <a:r>
              <a:rPr lang="en-IN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rPr>
              <a:t>This is an optional param if not present returns corresponding quote payload in the 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D6F54-4667-B19F-D47B-1DF37F2D5B80}"/>
              </a:ext>
            </a:extLst>
          </p:cNvPr>
          <p:cNvSpPr txBox="1"/>
          <p:nvPr/>
        </p:nvSpPr>
        <p:spPr>
          <a:xfrm>
            <a:off x="521734" y="1294518"/>
            <a:ext cx="5150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B2D6F"/>
                </a:solidFill>
                <a:latin typeface="Calibri"/>
                <a:cs typeface="Calibri"/>
              </a:rPr>
              <a:t>An Authorization bearer token must set in request header to avoid </a:t>
            </a:r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401 unauthorized error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7C6DE62-B9EA-F859-BF75-7000E9CCB4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437029"/>
              </p:ext>
            </p:extLst>
          </p:nvPr>
        </p:nvGraphicFramePr>
        <p:xfrm>
          <a:off x="657518" y="2464491"/>
          <a:ext cx="2870201" cy="1911985"/>
        </p:xfrm>
        <a:graphic>
          <a:graphicData uri="http://schemas.openxmlformats.org/drawingml/2006/table">
            <a:tbl>
              <a:tblPr/>
              <a:tblGrid>
                <a:gridCol w="1197501">
                  <a:extLst>
                    <a:ext uri="{9D8B030D-6E8A-4147-A177-3AD203B41FA5}">
                      <a16:colId xmlns:a16="http://schemas.microsoft.com/office/drawing/2014/main" val="1971589811"/>
                    </a:ext>
                  </a:extLst>
                </a:gridCol>
                <a:gridCol w="1672700">
                  <a:extLst>
                    <a:ext uri="{9D8B030D-6E8A-4147-A177-3AD203B41FA5}">
                      <a16:colId xmlns:a16="http://schemas.microsoft.com/office/drawing/2014/main" val="368660334"/>
                    </a:ext>
                  </a:extLst>
                </a:gridCol>
              </a:tblGrid>
              <a:tr h="28321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Api Request Header</a:t>
                      </a:r>
                    </a:p>
                  </a:txBody>
                  <a:tcPr marL="816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943096"/>
                  </a:ext>
                </a:extLst>
              </a:tr>
              <a:tr h="60452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 authorization token must be set in the request header of the Api</a:t>
                      </a:r>
                    </a:p>
                  </a:txBody>
                  <a:tcPr marL="81643" marR="5443" marT="5443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808577"/>
                  </a:ext>
                </a:extLst>
              </a:tr>
              <a:tr h="2508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Content-Type</a:t>
                      </a:r>
                    </a:p>
                  </a:txBody>
                  <a:tcPr marL="81643" marR="5443" marT="5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application/json</a:t>
                      </a:r>
                    </a:p>
                  </a:txBody>
                  <a:tcPr marL="81643" marR="5443" marT="5443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066815"/>
                  </a:ext>
                </a:extLst>
              </a:tr>
              <a:tr h="2616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Processor-Type</a:t>
                      </a:r>
                    </a:p>
                  </a:txBody>
                  <a:tcPr marL="81643" marR="5443" marT="544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TURBO</a:t>
                      </a:r>
                    </a:p>
                  </a:txBody>
                  <a:tcPr marL="81643" marR="5443" marT="544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522922"/>
                  </a:ext>
                </a:extLst>
              </a:tr>
              <a:tr h="2451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Response-Type</a:t>
                      </a:r>
                    </a:p>
                  </a:txBody>
                  <a:tcPr marL="81643" marR="5443" marT="544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PREMIUM-ONLY</a:t>
                      </a:r>
                    </a:p>
                  </a:txBody>
                  <a:tcPr marL="81643" marR="5443" marT="544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8381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Authorization</a:t>
                      </a:r>
                    </a:p>
                  </a:txBody>
                  <a:tcPr marL="81643" marR="5443" marT="544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Bearer XXX</a:t>
                      </a:r>
                    </a:p>
                  </a:txBody>
                  <a:tcPr marL="81643" marR="5443" marT="544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C7D2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189543"/>
                  </a:ext>
                </a:extLst>
              </a:tr>
            </a:tbl>
          </a:graphicData>
        </a:graphic>
      </p:graphicFrame>
      <p:sp>
        <p:nvSpPr>
          <p:cNvPr id="11" name="Google Shape;597;p8">
            <a:extLst>
              <a:ext uri="{FF2B5EF4-FFF2-40B4-BE49-F238E27FC236}">
                <a16:creationId xmlns:a16="http://schemas.microsoft.com/office/drawing/2014/main" id="{DAC6DA0E-DC3D-C65A-C290-7A0C3D856122}"/>
              </a:ext>
            </a:extLst>
          </p:cNvPr>
          <p:cNvSpPr/>
          <p:nvPr/>
        </p:nvSpPr>
        <p:spPr>
          <a:xfrm>
            <a:off x="3096781" y="2929894"/>
            <a:ext cx="2221154" cy="775612"/>
          </a:xfrm>
          <a:prstGeom prst="wedgeRoundRectCallout">
            <a:avLst>
              <a:gd name="adj1" fmla="val -77321"/>
              <a:gd name="adj2" fmla="val 59118"/>
              <a:gd name="adj3" fmla="val 16667"/>
            </a:avLst>
          </a:prstGeom>
          <a:solidFill>
            <a:srgbClr val="4548B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2400" lvl="2"/>
            <a:r>
              <a:rPr lang="en-IN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rPr>
              <a:t>@Processor-Type  </a:t>
            </a:r>
          </a:p>
          <a:p>
            <a:pPr marL="32400" lvl="2"/>
            <a:r>
              <a:rPr lang="en-US" sz="11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TURBO used for bulk requests</a:t>
            </a:r>
          </a:p>
          <a:p>
            <a:pPr marL="32400" lvl="2"/>
            <a:r>
              <a:rPr lang="en-US" sz="1100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SIMPLE used for few requests</a:t>
            </a:r>
          </a:p>
        </p:txBody>
      </p:sp>
      <p:sp>
        <p:nvSpPr>
          <p:cNvPr id="12" name="Google Shape;597;p8">
            <a:extLst>
              <a:ext uri="{FF2B5EF4-FFF2-40B4-BE49-F238E27FC236}">
                <a16:creationId xmlns:a16="http://schemas.microsoft.com/office/drawing/2014/main" id="{148E7CBC-4354-C836-D307-B62DACF77CA3}"/>
              </a:ext>
            </a:extLst>
          </p:cNvPr>
          <p:cNvSpPr/>
          <p:nvPr/>
        </p:nvSpPr>
        <p:spPr>
          <a:xfrm>
            <a:off x="9272102" y="4496102"/>
            <a:ext cx="2221154" cy="775612"/>
          </a:xfrm>
          <a:prstGeom prst="wedgeRoundRectCallout">
            <a:avLst>
              <a:gd name="adj1" fmla="val -79743"/>
              <a:gd name="adj2" fmla="val -40943"/>
              <a:gd name="adj3" fmla="val 16667"/>
            </a:avLst>
          </a:prstGeom>
          <a:solidFill>
            <a:srgbClr val="4548B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2400" lvl="2"/>
            <a:r>
              <a:rPr lang="en-IN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rPr>
              <a:t>@premium</a:t>
            </a:r>
          </a:p>
          <a:p>
            <a:pPr marL="32400" lvl="2"/>
            <a:r>
              <a:rPr lang="en-IN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rPr>
              <a:t>A valid premium is return in the response when the status is 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49F3C-86D4-CC9D-BAF6-6DCF97932BA6}"/>
              </a:ext>
            </a:extLst>
          </p:cNvPr>
          <p:cNvSpPr txBox="1"/>
          <p:nvPr/>
        </p:nvSpPr>
        <p:spPr>
          <a:xfrm>
            <a:off x="578864" y="5701554"/>
            <a:ext cx="48171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1" dirty="0">
                <a:solidFill>
                  <a:srgbClr val="FF0000"/>
                </a:solidFill>
                <a:latin typeface="Calibri"/>
                <a:cs typeface="Calibri"/>
              </a:rPr>
              <a:t>@PROCESSOR-TYPE: TURBO</a:t>
            </a:r>
            <a:r>
              <a:rPr lang="en-US" sz="1100" i="1" dirty="0">
                <a:solidFill>
                  <a:srgbClr val="FF0000"/>
                </a:solidFill>
                <a:latin typeface="Calibri"/>
                <a:cs typeface="Calibri"/>
              </a:rPr>
              <a:t> is recommended only while requesting for large number of quotes</a:t>
            </a:r>
          </a:p>
        </p:txBody>
      </p:sp>
      <p:sp>
        <p:nvSpPr>
          <p:cNvPr id="3" name="Google Shape;597;p8">
            <a:extLst>
              <a:ext uri="{FF2B5EF4-FFF2-40B4-BE49-F238E27FC236}">
                <a16:creationId xmlns:a16="http://schemas.microsoft.com/office/drawing/2014/main" id="{8EF17B19-C4BB-C913-EAB5-F027DB504C1B}"/>
              </a:ext>
            </a:extLst>
          </p:cNvPr>
          <p:cNvSpPr/>
          <p:nvPr/>
        </p:nvSpPr>
        <p:spPr>
          <a:xfrm>
            <a:off x="586548" y="4768632"/>
            <a:ext cx="2221154" cy="775612"/>
          </a:xfrm>
          <a:prstGeom prst="wedgeRoundRectCallout">
            <a:avLst>
              <a:gd name="adj1" fmla="val -34424"/>
              <a:gd name="adj2" fmla="val -104348"/>
              <a:gd name="adj3" fmla="val 16667"/>
            </a:avLst>
          </a:prstGeom>
          <a:solidFill>
            <a:srgbClr val="4548B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2400" lvl="2"/>
            <a:r>
              <a:rPr lang="en-IN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rPr>
              <a:t>@Authorization</a:t>
            </a:r>
          </a:p>
          <a:p>
            <a:pPr marL="32400" lvl="2"/>
            <a:r>
              <a:rPr lang="en-IN" sz="11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Quattrocento Sans"/>
              </a:rPr>
              <a:t>Must set a valid access_token received from authorization server </a:t>
            </a:r>
          </a:p>
        </p:txBody>
      </p:sp>
    </p:spTree>
    <p:extLst>
      <p:ext uri="{BB962C8B-B14F-4D97-AF65-F5344CB8AC3E}">
        <p14:creationId xmlns:p14="http://schemas.microsoft.com/office/powerpoint/2010/main" val="3682614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>
          <a:extLst>
            <a:ext uri="{FF2B5EF4-FFF2-40B4-BE49-F238E27FC236}">
              <a16:creationId xmlns:a16="http://schemas.microsoft.com/office/drawing/2014/main" id="{E0004A98-8FDD-8044-6548-FC21529AD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">
            <a:extLst>
              <a:ext uri="{FF2B5EF4-FFF2-40B4-BE49-F238E27FC236}">
                <a16:creationId xmlns:a16="http://schemas.microsoft.com/office/drawing/2014/main" id="{548C2E45-FD4B-27A8-D691-0AAF68141B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145027"/>
            <a:ext cx="10972800" cy="77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rgbClr val="2B2D6E"/>
                </a:solidFill>
              </a:rPr>
              <a:t>Product Architecture</a:t>
            </a:r>
            <a:endParaRPr dirty="0">
              <a:solidFill>
                <a:srgbClr val="2B2D6E"/>
              </a:solidFill>
            </a:endParaRPr>
          </a:p>
        </p:txBody>
      </p:sp>
      <p:sp>
        <p:nvSpPr>
          <p:cNvPr id="585" name="Google Shape;585;p7">
            <a:extLst>
              <a:ext uri="{FF2B5EF4-FFF2-40B4-BE49-F238E27FC236}">
                <a16:creationId xmlns:a16="http://schemas.microsoft.com/office/drawing/2014/main" id="{63532624-DDA2-08BC-70C2-650BE1C1AA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658612" y="5609101"/>
            <a:ext cx="3674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61" name="Picture 60" descr="A purple and blue logo&#10;&#10;Description automatically generated">
            <a:extLst>
              <a:ext uri="{FF2B5EF4-FFF2-40B4-BE49-F238E27FC236}">
                <a16:creationId xmlns:a16="http://schemas.microsoft.com/office/drawing/2014/main" id="{9704E099-F104-EB35-CE43-04EBBF020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261" y="22025"/>
            <a:ext cx="2880000" cy="1011160"/>
          </a:xfrm>
          <a:prstGeom prst="rect">
            <a:avLst/>
          </a:prstGeom>
        </p:spPr>
      </p:pic>
      <p:sp>
        <p:nvSpPr>
          <p:cNvPr id="22" name="Google Shape;587;p7">
            <a:extLst>
              <a:ext uri="{FF2B5EF4-FFF2-40B4-BE49-F238E27FC236}">
                <a16:creationId xmlns:a16="http://schemas.microsoft.com/office/drawing/2014/main" id="{0F0A905A-BFE6-A952-996A-37FB0C1B954B}"/>
              </a:ext>
            </a:extLst>
          </p:cNvPr>
          <p:cNvSpPr/>
          <p:nvPr/>
        </p:nvSpPr>
        <p:spPr>
          <a:xfrm rot="10800000">
            <a:off x="0" y="6184228"/>
            <a:ext cx="1952448" cy="673772"/>
          </a:xfrm>
          <a:custGeom>
            <a:avLst/>
            <a:gdLst/>
            <a:ahLst/>
            <a:cxnLst/>
            <a:rect l="l" t="t" r="r" b="b"/>
            <a:pathLst>
              <a:path w="3499887" h="1207779" extrusionOk="0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solidFill>
            <a:srgbClr val="BC36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EC8F88-E44A-4F7E-B4BC-483C9AF251D4}"/>
              </a:ext>
            </a:extLst>
          </p:cNvPr>
          <p:cNvCxnSpPr>
            <a:cxnSpLocks/>
          </p:cNvCxnSpPr>
          <p:nvPr/>
        </p:nvCxnSpPr>
        <p:spPr>
          <a:xfrm>
            <a:off x="8682958" y="1974798"/>
            <a:ext cx="35090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CF2FFF-DDC2-182A-60A3-B6233A3385DD}"/>
              </a:ext>
            </a:extLst>
          </p:cNvPr>
          <p:cNvSpPr txBox="1"/>
          <p:nvPr/>
        </p:nvSpPr>
        <p:spPr>
          <a:xfrm>
            <a:off x="9016194" y="1225343"/>
            <a:ext cx="31476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B2D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@Backoffice Management Console</a:t>
            </a:r>
          </a:p>
          <a:p>
            <a:r>
              <a:rPr lang="en-US" sz="1200" dirty="0">
                <a:solidFill>
                  <a:srgbClr val="2B2D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user customizes and configures rating for various products using online application.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E91573-0CF8-6E62-CA96-54CEE47DD018}"/>
              </a:ext>
            </a:extLst>
          </p:cNvPr>
          <p:cNvCxnSpPr>
            <a:cxnSpLocks/>
          </p:cNvCxnSpPr>
          <p:nvPr/>
        </p:nvCxnSpPr>
        <p:spPr>
          <a:xfrm>
            <a:off x="8682958" y="2957070"/>
            <a:ext cx="3507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BECD4526-8B45-4AD9-7B2E-1185F6B3B42B}"/>
              </a:ext>
            </a:extLst>
          </p:cNvPr>
          <p:cNvSpPr>
            <a:spLocks noChangeAspect="1"/>
          </p:cNvSpPr>
          <p:nvPr/>
        </p:nvSpPr>
        <p:spPr>
          <a:xfrm>
            <a:off x="8743153" y="1335743"/>
            <a:ext cx="274320" cy="274320"/>
          </a:xfrm>
          <a:prstGeom prst="flowChartConnector">
            <a:avLst/>
          </a:prstGeom>
          <a:solidFill>
            <a:srgbClr val="0070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BD255D-7171-9C5F-7272-2FFF896688C0}"/>
              </a:ext>
            </a:extLst>
          </p:cNvPr>
          <p:cNvSpPr txBox="1"/>
          <p:nvPr/>
        </p:nvSpPr>
        <p:spPr>
          <a:xfrm>
            <a:off x="9032841" y="2061619"/>
            <a:ext cx="3129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B2D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@Premium Rating Application</a:t>
            </a:r>
          </a:p>
          <a:p>
            <a:r>
              <a:rPr lang="en-US" sz="1200" dirty="0">
                <a:solidFill>
                  <a:srgbClr val="2B2D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Insursa rating application tool for computing premium for various products configured via Online Backoffice application.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BA1B78-04C2-D6EC-F8E7-32405E804E7F}"/>
              </a:ext>
            </a:extLst>
          </p:cNvPr>
          <p:cNvCxnSpPr>
            <a:cxnSpLocks/>
          </p:cNvCxnSpPr>
          <p:nvPr/>
        </p:nvCxnSpPr>
        <p:spPr>
          <a:xfrm>
            <a:off x="8682958" y="3817678"/>
            <a:ext cx="3507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7E7B5F46-A7D0-83C9-866A-CB3E0F443106}"/>
              </a:ext>
            </a:extLst>
          </p:cNvPr>
          <p:cNvSpPr>
            <a:spLocks noChangeAspect="1"/>
          </p:cNvSpPr>
          <p:nvPr/>
        </p:nvSpPr>
        <p:spPr>
          <a:xfrm>
            <a:off x="8758521" y="3179903"/>
            <a:ext cx="274320" cy="274320"/>
          </a:xfrm>
          <a:prstGeom prst="flowChartConnector">
            <a:avLst/>
          </a:prstGeom>
          <a:solidFill>
            <a:srgbClr val="0070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6A9895-8951-0BE3-E3DD-57FA25E6EF86}"/>
              </a:ext>
            </a:extLst>
          </p:cNvPr>
          <p:cNvSpPr txBox="1"/>
          <p:nvPr/>
        </p:nvSpPr>
        <p:spPr>
          <a:xfrm>
            <a:off x="9032842" y="3045171"/>
            <a:ext cx="31450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B2D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@Rating Configurer APIs</a:t>
            </a:r>
          </a:p>
          <a:p>
            <a:r>
              <a:rPr lang="en-US" sz="1200" dirty="0">
                <a:solidFill>
                  <a:srgbClr val="2B2D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Extracts risks factors, algorithm and formulas from the uploaded excel saves it into db.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C55B74-E048-3EB2-96BE-721BEF116893}"/>
              </a:ext>
            </a:extLst>
          </p:cNvPr>
          <p:cNvCxnSpPr>
            <a:cxnSpLocks/>
          </p:cNvCxnSpPr>
          <p:nvPr/>
        </p:nvCxnSpPr>
        <p:spPr>
          <a:xfrm>
            <a:off x="8682958" y="4985646"/>
            <a:ext cx="3507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E52FD4B4-50B6-C860-A9C7-2173F35F5871}"/>
              </a:ext>
            </a:extLst>
          </p:cNvPr>
          <p:cNvSpPr>
            <a:spLocks noChangeAspect="1"/>
          </p:cNvSpPr>
          <p:nvPr/>
        </p:nvSpPr>
        <p:spPr>
          <a:xfrm>
            <a:off x="8758521" y="4032827"/>
            <a:ext cx="274320" cy="274320"/>
          </a:xfrm>
          <a:prstGeom prst="flowChartConnector">
            <a:avLst/>
          </a:prstGeom>
          <a:solidFill>
            <a:srgbClr val="0070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Arial Narrow" panose="020B0606020202030204" pitchFamily="34" charset="0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B32D95-69D2-F9D6-41C2-2A69AC87FF62}"/>
              </a:ext>
            </a:extLst>
          </p:cNvPr>
          <p:cNvSpPr txBox="1"/>
          <p:nvPr/>
        </p:nvSpPr>
        <p:spPr>
          <a:xfrm>
            <a:off x="9032841" y="3898095"/>
            <a:ext cx="31527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B2D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@Premium Rating APIs</a:t>
            </a:r>
          </a:p>
          <a:p>
            <a:r>
              <a:rPr lang="en-US" sz="1200" dirty="0">
                <a:solidFill>
                  <a:srgbClr val="2B2D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Allow third-party application to consume the rating Api for computing premium for various products configured via online Backoffice application.</a:t>
            </a: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3CE8EA73-6952-BE6C-5649-83700650AB85}"/>
              </a:ext>
            </a:extLst>
          </p:cNvPr>
          <p:cNvSpPr>
            <a:spLocks noChangeAspect="1"/>
          </p:cNvSpPr>
          <p:nvPr/>
        </p:nvSpPr>
        <p:spPr>
          <a:xfrm>
            <a:off x="8757241" y="2179703"/>
            <a:ext cx="274320" cy="274320"/>
          </a:xfrm>
          <a:prstGeom prst="flowChartConnector">
            <a:avLst/>
          </a:prstGeom>
          <a:solidFill>
            <a:srgbClr val="0070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Arial Narrow" panose="020B0606020202030204" pitchFamily="34" charset="0"/>
              </a:rPr>
              <a:t>2</a:t>
            </a:r>
          </a:p>
        </p:txBody>
      </p:sp>
      <p:pic>
        <p:nvPicPr>
          <p:cNvPr id="45" name="Picture 44" descr="A screenshot of a computer&#10;&#10;Description automatically generated">
            <a:extLst>
              <a:ext uri="{FF2B5EF4-FFF2-40B4-BE49-F238E27FC236}">
                <a16:creationId xmlns:a16="http://schemas.microsoft.com/office/drawing/2014/main" id="{126565D1-2BD7-E395-6C4E-1C01EE02D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02" y="878592"/>
            <a:ext cx="7744767" cy="5499467"/>
          </a:xfrm>
          <a:prstGeom prst="rect">
            <a:avLst/>
          </a:prstGeom>
        </p:spPr>
      </p:pic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CFFD8D94-2812-D71F-51DC-26A30DA4B11D}"/>
              </a:ext>
            </a:extLst>
          </p:cNvPr>
          <p:cNvSpPr>
            <a:spLocks noChangeAspect="1"/>
          </p:cNvSpPr>
          <p:nvPr/>
        </p:nvSpPr>
        <p:spPr>
          <a:xfrm>
            <a:off x="8772609" y="5184147"/>
            <a:ext cx="274320" cy="274320"/>
          </a:xfrm>
          <a:prstGeom prst="flowChartConnector">
            <a:avLst/>
          </a:prstGeom>
          <a:solidFill>
            <a:srgbClr val="0070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latin typeface="Arial Narrow" panose="020B0606020202030204" pitchFamily="34" charset="0"/>
              </a:rPr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C297F2-AE42-EA4C-6708-EDE2399BEC08}"/>
              </a:ext>
            </a:extLst>
          </p:cNvPr>
          <p:cNvSpPr txBox="1"/>
          <p:nvPr/>
        </p:nvSpPr>
        <p:spPr>
          <a:xfrm>
            <a:off x="9046929" y="5049415"/>
            <a:ext cx="31527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2B2D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@Client Application</a:t>
            </a:r>
          </a:p>
          <a:p>
            <a:r>
              <a:rPr lang="en-US" sz="1200" dirty="0">
                <a:solidFill>
                  <a:srgbClr val="2B2D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Third-party authorized application sends payload request originated from various device apps consumes premium rating Api to compute premium</a:t>
            </a:r>
          </a:p>
        </p:txBody>
      </p:sp>
      <p:sp>
        <p:nvSpPr>
          <p:cNvPr id="2" name="Google Shape;585;p7">
            <a:extLst>
              <a:ext uri="{FF2B5EF4-FFF2-40B4-BE49-F238E27FC236}">
                <a16:creationId xmlns:a16="http://schemas.microsoft.com/office/drawing/2014/main" id="{75464A95-5DCA-2DC6-9FDE-FB541E21CFE6}"/>
              </a:ext>
            </a:extLst>
          </p:cNvPr>
          <p:cNvSpPr txBox="1">
            <a:spLocks/>
          </p:cNvSpPr>
          <p:nvPr/>
        </p:nvSpPr>
        <p:spPr>
          <a:xfrm>
            <a:off x="11658612" y="6369837"/>
            <a:ext cx="36740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86203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>
          <a:extLst>
            <a:ext uri="{FF2B5EF4-FFF2-40B4-BE49-F238E27FC236}">
              <a16:creationId xmlns:a16="http://schemas.microsoft.com/office/drawing/2014/main" id="{073FA037-D39A-0C05-85D2-7B842A980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">
            <a:extLst>
              <a:ext uri="{FF2B5EF4-FFF2-40B4-BE49-F238E27FC236}">
                <a16:creationId xmlns:a16="http://schemas.microsoft.com/office/drawing/2014/main" id="{A9C0479B-2D89-A2DF-4B41-02F470DA05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352495"/>
            <a:ext cx="10972800" cy="77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rgbClr val="2B2D6E"/>
                </a:solidFill>
              </a:rPr>
              <a:t>Product Business Benefits</a:t>
            </a:r>
            <a:endParaRPr dirty="0">
              <a:solidFill>
                <a:srgbClr val="2B2D6E"/>
              </a:solidFill>
            </a:endParaRPr>
          </a:p>
        </p:txBody>
      </p:sp>
      <p:pic>
        <p:nvPicPr>
          <p:cNvPr id="61" name="Picture 60" descr="A purple and blue logo&#10;&#10;Description automatically generated">
            <a:extLst>
              <a:ext uri="{FF2B5EF4-FFF2-40B4-BE49-F238E27FC236}">
                <a16:creationId xmlns:a16="http://schemas.microsoft.com/office/drawing/2014/main" id="{CDF46CBE-7B12-5F8A-3ED0-8F27C1519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261" y="229493"/>
            <a:ext cx="2880000" cy="1011160"/>
          </a:xfrm>
          <a:prstGeom prst="rect">
            <a:avLst/>
          </a:prstGeom>
        </p:spPr>
      </p:pic>
      <p:sp>
        <p:nvSpPr>
          <p:cNvPr id="22" name="Google Shape;587;p7">
            <a:extLst>
              <a:ext uri="{FF2B5EF4-FFF2-40B4-BE49-F238E27FC236}">
                <a16:creationId xmlns:a16="http://schemas.microsoft.com/office/drawing/2014/main" id="{88852220-1D50-12B8-954D-8243D8B0E3ED}"/>
              </a:ext>
            </a:extLst>
          </p:cNvPr>
          <p:cNvSpPr/>
          <p:nvPr/>
        </p:nvSpPr>
        <p:spPr>
          <a:xfrm rot="10800000">
            <a:off x="0" y="6184228"/>
            <a:ext cx="1952448" cy="673772"/>
          </a:xfrm>
          <a:custGeom>
            <a:avLst/>
            <a:gdLst/>
            <a:ahLst/>
            <a:cxnLst/>
            <a:rect l="l" t="t" r="r" b="b"/>
            <a:pathLst>
              <a:path w="3499887" h="1207779" extrusionOk="0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solidFill>
            <a:srgbClr val="BC36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F036E-7818-2B62-0C4D-31738397DB4D}"/>
              </a:ext>
            </a:extLst>
          </p:cNvPr>
          <p:cNvGrpSpPr/>
          <p:nvPr/>
        </p:nvGrpSpPr>
        <p:grpSpPr>
          <a:xfrm>
            <a:off x="860950" y="1467650"/>
            <a:ext cx="10470097" cy="4379898"/>
            <a:chOff x="860950" y="1648326"/>
            <a:chExt cx="10470097" cy="4235124"/>
          </a:xfrm>
        </p:grpSpPr>
        <p:grpSp>
          <p:nvGrpSpPr>
            <p:cNvPr id="3" name="Google Shape;402;p21">
              <a:extLst>
                <a:ext uri="{FF2B5EF4-FFF2-40B4-BE49-F238E27FC236}">
                  <a16:creationId xmlns:a16="http://schemas.microsoft.com/office/drawing/2014/main" id="{ADBB1ACE-3885-0F06-D705-9C2C67BE6242}"/>
                </a:ext>
              </a:extLst>
            </p:cNvPr>
            <p:cNvGrpSpPr/>
            <p:nvPr/>
          </p:nvGrpSpPr>
          <p:grpSpPr>
            <a:xfrm>
              <a:off x="6221044" y="1648326"/>
              <a:ext cx="2429970" cy="4235116"/>
              <a:chOff x="4628044" y="1300654"/>
              <a:chExt cx="1846807" cy="3124109"/>
            </a:xfrm>
          </p:grpSpPr>
          <p:sp>
            <p:nvSpPr>
              <p:cNvPr id="29" name="Google Shape;403;p21">
                <a:extLst>
                  <a:ext uri="{FF2B5EF4-FFF2-40B4-BE49-F238E27FC236}">
                    <a16:creationId xmlns:a16="http://schemas.microsoft.com/office/drawing/2014/main" id="{CB05CDAD-3CFA-A61E-8850-DC043BEB08B7}"/>
                  </a:ext>
                </a:extLst>
              </p:cNvPr>
              <p:cNvSpPr/>
              <p:nvPr/>
            </p:nvSpPr>
            <p:spPr>
              <a:xfrm rot="10800000" flipH="1">
                <a:off x="4628044" y="2015463"/>
                <a:ext cx="1846800" cy="2409300"/>
              </a:xfrm>
              <a:prstGeom prst="round2SameRect">
                <a:avLst>
                  <a:gd name="adj1" fmla="val 5396"/>
                  <a:gd name="adj2" fmla="val 0"/>
                </a:avLst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Google Shape;405;p21">
                <a:extLst>
                  <a:ext uri="{FF2B5EF4-FFF2-40B4-BE49-F238E27FC236}">
                    <a16:creationId xmlns:a16="http://schemas.microsoft.com/office/drawing/2014/main" id="{B3DF193B-A157-B364-1172-72B61EBC80DA}"/>
                  </a:ext>
                </a:extLst>
              </p:cNvPr>
              <p:cNvSpPr txBox="1"/>
              <p:nvPr/>
            </p:nvSpPr>
            <p:spPr>
              <a:xfrm>
                <a:off x="4710393" y="2800015"/>
                <a:ext cx="1682100" cy="15699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>
                  <a:lnSpc>
                    <a:spcPct val="140000"/>
                  </a:lnSpc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Built on </a:t>
                </a:r>
                <a:r>
                  <a:rPr lang="en-US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cutting edge technology 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the risk of system malfunctions or failures perform resiliently even when receiving large volume of simultaneous requests</a:t>
                </a:r>
                <a:endParaRPr sz="1400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endParaRPr>
              </a:p>
            </p:txBody>
          </p:sp>
          <p:sp>
            <p:nvSpPr>
              <p:cNvPr id="31" name="Google Shape;406;p21">
                <a:extLst>
                  <a:ext uri="{FF2B5EF4-FFF2-40B4-BE49-F238E27FC236}">
                    <a16:creationId xmlns:a16="http://schemas.microsoft.com/office/drawing/2014/main" id="{1EBF9A77-FA7E-8574-08B1-1F31148EF947}"/>
                  </a:ext>
                </a:extLst>
              </p:cNvPr>
              <p:cNvSpPr/>
              <p:nvPr/>
            </p:nvSpPr>
            <p:spPr>
              <a:xfrm>
                <a:off x="4628051" y="1300654"/>
                <a:ext cx="1846800" cy="5856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IN" sz="2000" dirty="0">
                    <a:solidFill>
                      <a:schemeClr val="lt1"/>
                    </a:solidFill>
                    <a:latin typeface="Calibri" panose="020F0502020204030204" pitchFamily="34" charset="0"/>
                    <a:ea typeface="Fira Sans Extra Condensed Medium"/>
                    <a:cs typeface="Calibri" panose="020F0502020204030204" pitchFamily="34" charset="0"/>
                    <a:sym typeface="Fira Sans Extra Condensed Medium"/>
                  </a:rPr>
                  <a:t>Reliability</a:t>
                </a:r>
                <a:endParaRPr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" name="Google Shape;407;p21">
              <a:extLst>
                <a:ext uri="{FF2B5EF4-FFF2-40B4-BE49-F238E27FC236}">
                  <a16:creationId xmlns:a16="http://schemas.microsoft.com/office/drawing/2014/main" id="{407194DD-A5ED-70E8-299A-0DA42D396358}"/>
                </a:ext>
              </a:extLst>
            </p:cNvPr>
            <p:cNvGrpSpPr/>
            <p:nvPr/>
          </p:nvGrpSpPr>
          <p:grpSpPr>
            <a:xfrm>
              <a:off x="8901084" y="1648327"/>
              <a:ext cx="2429963" cy="4235115"/>
              <a:chOff x="6586924" y="1300655"/>
              <a:chExt cx="1846801" cy="3124108"/>
            </a:xfrm>
          </p:grpSpPr>
          <p:sp>
            <p:nvSpPr>
              <p:cNvPr id="26" name="Google Shape;408;p21">
                <a:extLst>
                  <a:ext uri="{FF2B5EF4-FFF2-40B4-BE49-F238E27FC236}">
                    <a16:creationId xmlns:a16="http://schemas.microsoft.com/office/drawing/2014/main" id="{77AD85FF-EF81-74BA-33AB-A8CF9FC06561}"/>
                  </a:ext>
                </a:extLst>
              </p:cNvPr>
              <p:cNvSpPr/>
              <p:nvPr/>
            </p:nvSpPr>
            <p:spPr>
              <a:xfrm rot="10800000" flipH="1">
                <a:off x="6586925" y="2015463"/>
                <a:ext cx="1846800" cy="2409300"/>
              </a:xfrm>
              <a:prstGeom prst="round2SameRect">
                <a:avLst>
                  <a:gd name="adj1" fmla="val 5556"/>
                  <a:gd name="adj2" fmla="val 0"/>
                </a:avLst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Google Shape;410;p21">
                <a:extLst>
                  <a:ext uri="{FF2B5EF4-FFF2-40B4-BE49-F238E27FC236}">
                    <a16:creationId xmlns:a16="http://schemas.microsoft.com/office/drawing/2014/main" id="{C42A2E03-4C09-F3EE-ABAD-25C0FA2F304E}"/>
                  </a:ext>
                </a:extLst>
              </p:cNvPr>
              <p:cNvSpPr txBox="1"/>
              <p:nvPr/>
            </p:nvSpPr>
            <p:spPr>
              <a:xfrm>
                <a:off x="6628394" y="2800588"/>
                <a:ext cx="1763861" cy="15200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>
                  <a:lnSpc>
                    <a:spcPct val="140000"/>
                  </a:lnSpc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Continue to strive for excellence our future roadmap helps </a:t>
                </a:r>
                <a:r>
                  <a:rPr lang="en-US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businesses stay competitive 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increase customer engagement</a:t>
                </a:r>
                <a:endParaRPr sz="1400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endParaRPr>
              </a:p>
            </p:txBody>
          </p:sp>
          <p:sp>
            <p:nvSpPr>
              <p:cNvPr id="28" name="Google Shape;411;p21">
                <a:extLst>
                  <a:ext uri="{FF2B5EF4-FFF2-40B4-BE49-F238E27FC236}">
                    <a16:creationId xmlns:a16="http://schemas.microsoft.com/office/drawing/2014/main" id="{67E163D2-04C1-F95E-969B-98D0B304B0C2}"/>
                  </a:ext>
                </a:extLst>
              </p:cNvPr>
              <p:cNvSpPr/>
              <p:nvPr/>
            </p:nvSpPr>
            <p:spPr>
              <a:xfrm>
                <a:off x="6586924" y="1300655"/>
                <a:ext cx="1846800" cy="5856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IN" sz="1800" dirty="0">
                    <a:solidFill>
                      <a:schemeClr val="lt1"/>
                    </a:solidFill>
                    <a:latin typeface="Calibri" panose="020F0502020204030204" pitchFamily="34" charset="0"/>
                    <a:ea typeface="Fira Sans Extra Condensed Medium"/>
                    <a:cs typeface="Calibri" panose="020F0502020204030204" pitchFamily="34" charset="0"/>
                    <a:sym typeface="Fira Sans Extra Condensed Medium"/>
                  </a:rPr>
                  <a:t>Innovation</a:t>
                </a:r>
                <a:endParaRPr lang="en-IN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" name="Google Shape;412;p21">
              <a:extLst>
                <a:ext uri="{FF2B5EF4-FFF2-40B4-BE49-F238E27FC236}">
                  <a16:creationId xmlns:a16="http://schemas.microsoft.com/office/drawing/2014/main" id="{8CAF9D55-81C7-4708-36DA-97C0C0AA9DB3}"/>
                </a:ext>
              </a:extLst>
            </p:cNvPr>
            <p:cNvGrpSpPr/>
            <p:nvPr/>
          </p:nvGrpSpPr>
          <p:grpSpPr>
            <a:xfrm>
              <a:off x="860950" y="1648327"/>
              <a:ext cx="2429964" cy="4235116"/>
              <a:chOff x="710273" y="1300654"/>
              <a:chExt cx="1846802" cy="3124109"/>
            </a:xfrm>
          </p:grpSpPr>
          <p:sp>
            <p:nvSpPr>
              <p:cNvPr id="21" name="Google Shape;413;p21">
                <a:extLst>
                  <a:ext uri="{FF2B5EF4-FFF2-40B4-BE49-F238E27FC236}">
                    <a16:creationId xmlns:a16="http://schemas.microsoft.com/office/drawing/2014/main" id="{4DEA2010-9AC0-56EB-9ABA-9F34734B3853}"/>
                  </a:ext>
                </a:extLst>
              </p:cNvPr>
              <p:cNvSpPr/>
              <p:nvPr/>
            </p:nvSpPr>
            <p:spPr>
              <a:xfrm rot="10800000" flipH="1">
                <a:off x="710275" y="2015463"/>
                <a:ext cx="1846800" cy="2409300"/>
              </a:xfrm>
              <a:prstGeom prst="round2SameRect">
                <a:avLst>
                  <a:gd name="adj1" fmla="val 5874"/>
                  <a:gd name="adj2" fmla="val 0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Google Shape;415;p21">
                <a:extLst>
                  <a:ext uri="{FF2B5EF4-FFF2-40B4-BE49-F238E27FC236}">
                    <a16:creationId xmlns:a16="http://schemas.microsoft.com/office/drawing/2014/main" id="{31215A1B-3426-41B0-D0F4-6D96CFB75EAC}"/>
                  </a:ext>
                </a:extLst>
              </p:cNvPr>
              <p:cNvSpPr txBox="1"/>
              <p:nvPr/>
            </p:nvSpPr>
            <p:spPr>
              <a:xfrm>
                <a:off x="757584" y="2786310"/>
                <a:ext cx="1764449" cy="14191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>
                  <a:lnSpc>
                    <a:spcPct val="140000"/>
                  </a:lnSpc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highly competitive markets where time-to-market is crucial. ​Our rating product helps </a:t>
                </a:r>
                <a:r>
                  <a:rPr lang="en-US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businesses focus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building their core products.</a:t>
                </a:r>
                <a:endParaRPr sz="1400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endParaRPr>
              </a:p>
            </p:txBody>
          </p:sp>
          <p:sp>
            <p:nvSpPr>
              <p:cNvPr id="24" name="Google Shape;416;p21">
                <a:extLst>
                  <a:ext uri="{FF2B5EF4-FFF2-40B4-BE49-F238E27FC236}">
                    <a16:creationId xmlns:a16="http://schemas.microsoft.com/office/drawing/2014/main" id="{69DF7A26-6585-0377-9502-F92215C17E99}"/>
                  </a:ext>
                </a:extLst>
              </p:cNvPr>
              <p:cNvSpPr/>
              <p:nvPr/>
            </p:nvSpPr>
            <p:spPr>
              <a:xfrm>
                <a:off x="710273" y="1300654"/>
                <a:ext cx="1846800" cy="5856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IN" sz="2000" b="1" dirty="0">
                    <a:solidFill>
                      <a:schemeClr val="lt1"/>
                    </a:solidFill>
                    <a:latin typeface="Calibri" panose="020F0502020204030204" pitchFamily="34" charset="0"/>
                    <a:ea typeface="Fira Sans Extra Condensed Medium"/>
                    <a:cs typeface="Calibri" panose="020F0502020204030204" pitchFamily="34" charset="0"/>
                    <a:sym typeface="Fira Sans Extra Condensed Medium"/>
                  </a:rPr>
                  <a:t>Time to market</a:t>
                </a:r>
                <a:endParaRPr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" name="Google Shape;417;p21">
              <a:extLst>
                <a:ext uri="{FF2B5EF4-FFF2-40B4-BE49-F238E27FC236}">
                  <a16:creationId xmlns:a16="http://schemas.microsoft.com/office/drawing/2014/main" id="{D3F7B688-FCBB-A6A6-C486-E28054E0715E}"/>
                </a:ext>
              </a:extLst>
            </p:cNvPr>
            <p:cNvGrpSpPr/>
            <p:nvPr/>
          </p:nvGrpSpPr>
          <p:grpSpPr>
            <a:xfrm>
              <a:off x="3540985" y="1648326"/>
              <a:ext cx="2429974" cy="4235124"/>
              <a:chOff x="2669153" y="1300654"/>
              <a:chExt cx="1846809" cy="3124109"/>
            </a:xfrm>
          </p:grpSpPr>
          <p:sp>
            <p:nvSpPr>
              <p:cNvPr id="18" name="Google Shape;418;p21">
                <a:extLst>
                  <a:ext uri="{FF2B5EF4-FFF2-40B4-BE49-F238E27FC236}">
                    <a16:creationId xmlns:a16="http://schemas.microsoft.com/office/drawing/2014/main" id="{AF9F4CBC-AEF8-331A-4074-559D4008E32D}"/>
                  </a:ext>
                </a:extLst>
              </p:cNvPr>
              <p:cNvSpPr/>
              <p:nvPr/>
            </p:nvSpPr>
            <p:spPr>
              <a:xfrm rot="10800000" flipH="1">
                <a:off x="2669162" y="2015463"/>
                <a:ext cx="1846800" cy="2409300"/>
              </a:xfrm>
              <a:prstGeom prst="round2SameRect">
                <a:avLst>
                  <a:gd name="adj1" fmla="val 6301"/>
                  <a:gd name="adj2" fmla="val 0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" name="Google Shape;420;p21">
                <a:extLst>
                  <a:ext uri="{FF2B5EF4-FFF2-40B4-BE49-F238E27FC236}">
                    <a16:creationId xmlns:a16="http://schemas.microsoft.com/office/drawing/2014/main" id="{5219114D-24E3-B423-BF3E-879995805F33}"/>
                  </a:ext>
                </a:extLst>
              </p:cNvPr>
              <p:cNvSpPr txBox="1"/>
              <p:nvPr/>
            </p:nvSpPr>
            <p:spPr>
              <a:xfrm>
                <a:off x="2722312" y="2785205"/>
                <a:ext cx="1764441" cy="14695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>
                  <a:lnSpc>
                    <a:spcPct val="140000"/>
                  </a:lnSpc>
                </a:pP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Development and Quality Assurance processes ensures our product is accurate functions as intended leads to improve </a:t>
                </a:r>
                <a:r>
                  <a:rPr lang="en-US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customer experience, increase sales 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:r>
                  <a:rPr lang="en-US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 operational costs</a:t>
                </a:r>
                <a:endParaRPr sz="1400" b="1" dirty="0">
                  <a:latin typeface="Calibri" panose="020F0502020204030204" pitchFamily="34" charset="0"/>
                  <a:ea typeface="Roboto"/>
                  <a:cs typeface="Calibri" panose="020F0502020204030204" pitchFamily="34" charset="0"/>
                  <a:sym typeface="Roboto"/>
                </a:endParaRPr>
              </a:p>
            </p:txBody>
          </p:sp>
          <p:sp>
            <p:nvSpPr>
              <p:cNvPr id="20" name="Google Shape;421;p21">
                <a:extLst>
                  <a:ext uri="{FF2B5EF4-FFF2-40B4-BE49-F238E27FC236}">
                    <a16:creationId xmlns:a16="http://schemas.microsoft.com/office/drawing/2014/main" id="{F28224D6-DDCB-960D-381B-F0BED062D48A}"/>
                  </a:ext>
                </a:extLst>
              </p:cNvPr>
              <p:cNvSpPr/>
              <p:nvPr/>
            </p:nvSpPr>
            <p:spPr>
              <a:xfrm>
                <a:off x="2669153" y="1300654"/>
                <a:ext cx="1846800" cy="5856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IN" sz="2000" b="1" dirty="0">
                    <a:solidFill>
                      <a:schemeClr val="lt1"/>
                    </a:solidFill>
                    <a:latin typeface="Calibri" panose="020F0502020204030204" pitchFamily="34" charset="0"/>
                    <a:ea typeface="Fira Sans Extra Condensed Medium"/>
                    <a:cs typeface="Calibri" panose="020F0502020204030204" pitchFamily="34" charset="0"/>
                    <a:sym typeface="Fira Sans Extra Condensed Medium"/>
                  </a:rPr>
                  <a:t>Accuracy</a:t>
                </a:r>
                <a:endParaRPr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32" name="Graphic 31" descr="Server">
            <a:extLst>
              <a:ext uri="{FF2B5EF4-FFF2-40B4-BE49-F238E27FC236}">
                <a16:creationId xmlns:a16="http://schemas.microsoft.com/office/drawing/2014/main" id="{5C6F1FE0-CAEC-01A8-7D2F-12DC408C9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8823" y="2517489"/>
            <a:ext cx="914400" cy="914400"/>
          </a:xfrm>
          <a:prstGeom prst="rect">
            <a:avLst/>
          </a:prstGeom>
        </p:spPr>
      </p:pic>
      <p:pic>
        <p:nvPicPr>
          <p:cNvPr id="33" name="Graphic 32" descr="Computer">
            <a:extLst>
              <a:ext uri="{FF2B5EF4-FFF2-40B4-BE49-F238E27FC236}">
                <a16:creationId xmlns:a16="http://schemas.microsoft.com/office/drawing/2014/main" id="{256BE05D-E592-980C-BC54-0CB4A81B57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8869" y="2539107"/>
            <a:ext cx="914400" cy="914400"/>
          </a:xfrm>
          <a:prstGeom prst="rect">
            <a:avLst/>
          </a:prstGeom>
        </p:spPr>
      </p:pic>
      <p:pic>
        <p:nvPicPr>
          <p:cNvPr id="34" name="Graphic 33" descr="Box">
            <a:extLst>
              <a:ext uri="{FF2B5EF4-FFF2-40B4-BE49-F238E27FC236}">
                <a16:creationId xmlns:a16="http://schemas.microsoft.com/office/drawing/2014/main" id="{4647446D-5AD1-0B06-59B1-5D86E15999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8777" y="2523311"/>
            <a:ext cx="914400" cy="914400"/>
          </a:xfrm>
          <a:prstGeom prst="rect">
            <a:avLst/>
          </a:prstGeom>
        </p:spPr>
      </p:pic>
      <p:pic>
        <p:nvPicPr>
          <p:cNvPr id="35" name="Graphic 34" descr="Register">
            <a:extLst>
              <a:ext uri="{FF2B5EF4-FFF2-40B4-BE49-F238E27FC236}">
                <a16:creationId xmlns:a16="http://schemas.microsoft.com/office/drawing/2014/main" id="{221E701C-F098-51C2-86B9-5962736C4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18733" y="2528367"/>
            <a:ext cx="914400" cy="914400"/>
          </a:xfrm>
          <a:prstGeom prst="rect">
            <a:avLst/>
          </a:prstGeom>
        </p:spPr>
      </p:pic>
      <p:sp>
        <p:nvSpPr>
          <p:cNvPr id="6" name="Google Shape;585;p7">
            <a:extLst>
              <a:ext uri="{FF2B5EF4-FFF2-40B4-BE49-F238E27FC236}">
                <a16:creationId xmlns:a16="http://schemas.microsoft.com/office/drawing/2014/main" id="{DAA3FFAF-2EE5-2AF5-90DD-6ED524E135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658612" y="6369837"/>
            <a:ext cx="36740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66855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>
          <a:extLst>
            <a:ext uri="{FF2B5EF4-FFF2-40B4-BE49-F238E27FC236}">
              <a16:creationId xmlns:a16="http://schemas.microsoft.com/office/drawing/2014/main" id="{9005C820-115F-C0C0-20DB-8ECBD53A9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">
            <a:extLst>
              <a:ext uri="{FF2B5EF4-FFF2-40B4-BE49-F238E27FC236}">
                <a16:creationId xmlns:a16="http://schemas.microsoft.com/office/drawing/2014/main" id="{C2551460-555F-745A-D726-F179475DA2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352495"/>
            <a:ext cx="10972800" cy="77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rgbClr val="2B2D6E"/>
                </a:solidFill>
              </a:rPr>
              <a:t>Product RoadMap – Business Rules</a:t>
            </a:r>
            <a:endParaRPr dirty="0">
              <a:solidFill>
                <a:srgbClr val="2B2D6E"/>
              </a:solidFill>
            </a:endParaRPr>
          </a:p>
        </p:txBody>
      </p:sp>
      <p:pic>
        <p:nvPicPr>
          <p:cNvPr id="61" name="Picture 60" descr="A purple and blue logo&#10;&#10;Description automatically generated">
            <a:extLst>
              <a:ext uri="{FF2B5EF4-FFF2-40B4-BE49-F238E27FC236}">
                <a16:creationId xmlns:a16="http://schemas.microsoft.com/office/drawing/2014/main" id="{C07F72E8-1B3E-870C-96C3-194D67255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261" y="229493"/>
            <a:ext cx="2880000" cy="1011160"/>
          </a:xfrm>
          <a:prstGeom prst="rect">
            <a:avLst/>
          </a:prstGeom>
        </p:spPr>
      </p:pic>
      <p:sp>
        <p:nvSpPr>
          <p:cNvPr id="22" name="Google Shape;587;p7">
            <a:extLst>
              <a:ext uri="{FF2B5EF4-FFF2-40B4-BE49-F238E27FC236}">
                <a16:creationId xmlns:a16="http://schemas.microsoft.com/office/drawing/2014/main" id="{7FE254D6-FE64-3A27-A8E4-1EF7CBE419EC}"/>
              </a:ext>
            </a:extLst>
          </p:cNvPr>
          <p:cNvSpPr/>
          <p:nvPr/>
        </p:nvSpPr>
        <p:spPr>
          <a:xfrm rot="10800000">
            <a:off x="0" y="6184228"/>
            <a:ext cx="1952448" cy="673772"/>
          </a:xfrm>
          <a:custGeom>
            <a:avLst/>
            <a:gdLst/>
            <a:ahLst/>
            <a:cxnLst/>
            <a:rect l="l" t="t" r="r" b="b"/>
            <a:pathLst>
              <a:path w="3499887" h="1207779" extrusionOk="0">
                <a:moveTo>
                  <a:pt x="20077" y="0"/>
                </a:moveTo>
                <a:lnTo>
                  <a:pt x="3499887" y="4553"/>
                </a:lnTo>
                <a:lnTo>
                  <a:pt x="3499887" y="1130405"/>
                </a:lnTo>
                <a:cubicBezTo>
                  <a:pt x="3499588" y="1433772"/>
                  <a:pt x="3468504" y="745115"/>
                  <a:pt x="2205570" y="775263"/>
                </a:cubicBezTo>
                <a:cubicBezTo>
                  <a:pt x="942636" y="805411"/>
                  <a:pt x="-163771" y="183848"/>
                  <a:pt x="20077" y="0"/>
                </a:cubicBezTo>
                <a:close/>
              </a:path>
            </a:pathLst>
          </a:custGeom>
          <a:solidFill>
            <a:srgbClr val="BC36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A790A3-29A3-2F4B-B748-B5F769C6427F}"/>
              </a:ext>
            </a:extLst>
          </p:cNvPr>
          <p:cNvGrpSpPr/>
          <p:nvPr/>
        </p:nvGrpSpPr>
        <p:grpSpPr>
          <a:xfrm>
            <a:off x="350494" y="1766721"/>
            <a:ext cx="11491013" cy="3872556"/>
            <a:chOff x="350494" y="2036732"/>
            <a:chExt cx="11491013" cy="3872556"/>
          </a:xfrm>
        </p:grpSpPr>
        <p:sp>
          <p:nvSpPr>
            <p:cNvPr id="8" name="Rounded Rectangle">
              <a:extLst>
                <a:ext uri="{FF2B5EF4-FFF2-40B4-BE49-F238E27FC236}">
                  <a16:creationId xmlns:a16="http://schemas.microsoft.com/office/drawing/2014/main" id="{10A7E2B9-4DD5-5AD5-222F-57C428E71434}"/>
                </a:ext>
              </a:extLst>
            </p:cNvPr>
            <p:cNvSpPr/>
            <p:nvPr/>
          </p:nvSpPr>
          <p:spPr>
            <a:xfrm>
              <a:off x="350494" y="2036732"/>
              <a:ext cx="11124454" cy="802855"/>
            </a:xfrm>
            <a:prstGeom prst="roundRect">
              <a:avLst>
                <a:gd name="adj" fmla="val 14733"/>
              </a:avLst>
            </a:pr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0B1B8FBC-C451-AE63-5807-057359CE714F}"/>
                </a:ext>
              </a:extLst>
            </p:cNvPr>
            <p:cNvSpPr/>
            <p:nvPr/>
          </p:nvSpPr>
          <p:spPr>
            <a:xfrm>
              <a:off x="1685799" y="2043257"/>
              <a:ext cx="1188967" cy="789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02" extrusionOk="0">
                  <a:moveTo>
                    <a:pt x="15036" y="21502"/>
                  </a:moveTo>
                  <a:cubicBezTo>
                    <a:pt x="14755" y="21502"/>
                    <a:pt x="14476" y="21402"/>
                    <a:pt x="14216" y="21206"/>
                  </a:cubicBezTo>
                  <a:cubicBezTo>
                    <a:pt x="14011" y="21051"/>
                    <a:pt x="13824" y="20840"/>
                    <a:pt x="13663" y="20582"/>
                  </a:cubicBezTo>
                  <a:cubicBezTo>
                    <a:pt x="13502" y="20323"/>
                    <a:pt x="13370" y="20021"/>
                    <a:pt x="13274" y="19689"/>
                  </a:cubicBezTo>
                  <a:cubicBezTo>
                    <a:pt x="13031" y="18847"/>
                    <a:pt x="13031" y="17875"/>
                    <a:pt x="13274" y="17033"/>
                  </a:cubicBezTo>
                  <a:cubicBezTo>
                    <a:pt x="13353" y="16772"/>
                    <a:pt x="13481" y="16498"/>
                    <a:pt x="13666" y="16167"/>
                  </a:cubicBezTo>
                  <a:cubicBezTo>
                    <a:pt x="13851" y="15836"/>
                    <a:pt x="14091" y="15448"/>
                    <a:pt x="14390" y="14965"/>
                  </a:cubicBezTo>
                  <a:lnTo>
                    <a:pt x="15053" y="13894"/>
                  </a:lnTo>
                  <a:lnTo>
                    <a:pt x="2971" y="13894"/>
                  </a:lnTo>
                  <a:cubicBezTo>
                    <a:pt x="2548" y="13894"/>
                    <a:pt x="2209" y="13895"/>
                    <a:pt x="1935" y="13872"/>
                  </a:cubicBezTo>
                  <a:cubicBezTo>
                    <a:pt x="1660" y="13849"/>
                    <a:pt x="1449" y="13802"/>
                    <a:pt x="1280" y="13707"/>
                  </a:cubicBezTo>
                  <a:cubicBezTo>
                    <a:pt x="738" y="13390"/>
                    <a:pt x="312" y="12701"/>
                    <a:pt x="116" y="11826"/>
                  </a:cubicBezTo>
                  <a:cubicBezTo>
                    <a:pt x="38" y="11481"/>
                    <a:pt x="0" y="11117"/>
                    <a:pt x="0" y="10751"/>
                  </a:cubicBezTo>
                  <a:cubicBezTo>
                    <a:pt x="0" y="10386"/>
                    <a:pt x="39" y="10023"/>
                    <a:pt x="116" y="9680"/>
                  </a:cubicBezTo>
                  <a:cubicBezTo>
                    <a:pt x="312" y="8805"/>
                    <a:pt x="738" y="8116"/>
                    <a:pt x="1280" y="7799"/>
                  </a:cubicBezTo>
                  <a:cubicBezTo>
                    <a:pt x="1449" y="7704"/>
                    <a:pt x="1660" y="7657"/>
                    <a:pt x="1935" y="7634"/>
                  </a:cubicBezTo>
                  <a:cubicBezTo>
                    <a:pt x="2209" y="7611"/>
                    <a:pt x="2548" y="7612"/>
                    <a:pt x="2971" y="7612"/>
                  </a:cubicBezTo>
                  <a:lnTo>
                    <a:pt x="15053" y="7612"/>
                  </a:lnTo>
                  <a:lnTo>
                    <a:pt x="14390" y="6541"/>
                  </a:lnTo>
                  <a:cubicBezTo>
                    <a:pt x="14091" y="6058"/>
                    <a:pt x="13851" y="5674"/>
                    <a:pt x="13666" y="5343"/>
                  </a:cubicBezTo>
                  <a:cubicBezTo>
                    <a:pt x="13481" y="5012"/>
                    <a:pt x="13353" y="4734"/>
                    <a:pt x="13274" y="4473"/>
                  </a:cubicBezTo>
                  <a:cubicBezTo>
                    <a:pt x="13031" y="3632"/>
                    <a:pt x="13031" y="2659"/>
                    <a:pt x="13274" y="1817"/>
                  </a:cubicBezTo>
                  <a:cubicBezTo>
                    <a:pt x="13371" y="1485"/>
                    <a:pt x="13503" y="1184"/>
                    <a:pt x="13663" y="924"/>
                  </a:cubicBezTo>
                  <a:cubicBezTo>
                    <a:pt x="13824" y="665"/>
                    <a:pt x="14010" y="451"/>
                    <a:pt x="14216" y="296"/>
                  </a:cubicBezTo>
                  <a:cubicBezTo>
                    <a:pt x="14736" y="-98"/>
                    <a:pt x="15338" y="-98"/>
                    <a:pt x="15859" y="296"/>
                  </a:cubicBezTo>
                  <a:cubicBezTo>
                    <a:pt x="16020" y="422"/>
                    <a:pt x="16192" y="630"/>
                    <a:pt x="16397" y="929"/>
                  </a:cubicBezTo>
                  <a:cubicBezTo>
                    <a:pt x="16602" y="1227"/>
                    <a:pt x="16839" y="1616"/>
                    <a:pt x="17139" y="2100"/>
                  </a:cubicBezTo>
                  <a:lnTo>
                    <a:pt x="20304" y="7216"/>
                  </a:lnTo>
                  <a:cubicBezTo>
                    <a:pt x="20603" y="7699"/>
                    <a:pt x="20843" y="8087"/>
                    <a:pt x="21028" y="8418"/>
                  </a:cubicBezTo>
                  <a:cubicBezTo>
                    <a:pt x="21213" y="8749"/>
                    <a:pt x="21342" y="9023"/>
                    <a:pt x="21420" y="9284"/>
                  </a:cubicBezTo>
                  <a:cubicBezTo>
                    <a:pt x="21487" y="9516"/>
                    <a:pt x="21532" y="9755"/>
                    <a:pt x="21561" y="10004"/>
                  </a:cubicBezTo>
                  <a:cubicBezTo>
                    <a:pt x="21589" y="10250"/>
                    <a:pt x="21600" y="10501"/>
                    <a:pt x="21592" y="10751"/>
                  </a:cubicBezTo>
                  <a:cubicBezTo>
                    <a:pt x="21600" y="11002"/>
                    <a:pt x="21590" y="11255"/>
                    <a:pt x="21561" y="11502"/>
                  </a:cubicBezTo>
                  <a:cubicBezTo>
                    <a:pt x="21532" y="11751"/>
                    <a:pt x="21487" y="11990"/>
                    <a:pt x="21420" y="12222"/>
                  </a:cubicBezTo>
                  <a:cubicBezTo>
                    <a:pt x="21342" y="12483"/>
                    <a:pt x="21213" y="12761"/>
                    <a:pt x="21028" y="13092"/>
                  </a:cubicBezTo>
                  <a:cubicBezTo>
                    <a:pt x="20843" y="13423"/>
                    <a:pt x="20603" y="13807"/>
                    <a:pt x="20304" y="14290"/>
                  </a:cubicBezTo>
                  <a:lnTo>
                    <a:pt x="17139" y="19406"/>
                  </a:lnTo>
                  <a:cubicBezTo>
                    <a:pt x="16839" y="19890"/>
                    <a:pt x="16602" y="20280"/>
                    <a:pt x="16397" y="20577"/>
                  </a:cubicBezTo>
                  <a:cubicBezTo>
                    <a:pt x="16192" y="20875"/>
                    <a:pt x="16020" y="21079"/>
                    <a:pt x="15859" y="21206"/>
                  </a:cubicBezTo>
                  <a:cubicBezTo>
                    <a:pt x="15598" y="21402"/>
                    <a:pt x="15317" y="21502"/>
                    <a:pt x="15036" y="215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November">
              <a:extLst>
                <a:ext uri="{FF2B5EF4-FFF2-40B4-BE49-F238E27FC236}">
                  <a16:creationId xmlns:a16="http://schemas.microsoft.com/office/drawing/2014/main" id="{5DAF543F-A06C-A67B-8780-6728C1411D7E}"/>
                </a:ext>
              </a:extLst>
            </p:cNvPr>
            <p:cNvSpPr txBox="1"/>
            <p:nvPr/>
          </p:nvSpPr>
          <p:spPr>
            <a:xfrm>
              <a:off x="637028" y="2252492"/>
              <a:ext cx="876726" cy="318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600" b="0">
                  <a:solidFill>
                    <a:srgbClr val="1D1C21"/>
                  </a:solidFill>
                  <a:latin typeface="+mn-lt"/>
                  <a:ea typeface="+mn-ea"/>
                  <a:cs typeface="+mn-cs"/>
                  <a:sym typeface="DM Sans Bold"/>
                </a:defRPr>
              </a:lvl1pPr>
            </a:lstStyle>
            <a:p>
              <a:r>
                <a:rPr lang="en-US" sz="14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Dec 2024</a:t>
              </a:r>
              <a:endParaRPr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44E33D97-1EC9-2F6A-A234-2D04ACB059ED}"/>
                </a:ext>
              </a:extLst>
            </p:cNvPr>
            <p:cNvSpPr/>
            <p:nvPr/>
          </p:nvSpPr>
          <p:spPr>
            <a:xfrm>
              <a:off x="5761529" y="2043257"/>
              <a:ext cx="1188967" cy="789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02" extrusionOk="0">
                  <a:moveTo>
                    <a:pt x="15036" y="21502"/>
                  </a:moveTo>
                  <a:cubicBezTo>
                    <a:pt x="14755" y="21502"/>
                    <a:pt x="14476" y="21402"/>
                    <a:pt x="14216" y="21206"/>
                  </a:cubicBezTo>
                  <a:cubicBezTo>
                    <a:pt x="14011" y="21051"/>
                    <a:pt x="13824" y="20840"/>
                    <a:pt x="13663" y="20582"/>
                  </a:cubicBezTo>
                  <a:cubicBezTo>
                    <a:pt x="13502" y="20323"/>
                    <a:pt x="13370" y="20021"/>
                    <a:pt x="13274" y="19689"/>
                  </a:cubicBezTo>
                  <a:cubicBezTo>
                    <a:pt x="13031" y="18847"/>
                    <a:pt x="13031" y="17875"/>
                    <a:pt x="13274" y="17033"/>
                  </a:cubicBezTo>
                  <a:cubicBezTo>
                    <a:pt x="13353" y="16772"/>
                    <a:pt x="13481" y="16498"/>
                    <a:pt x="13666" y="16167"/>
                  </a:cubicBezTo>
                  <a:cubicBezTo>
                    <a:pt x="13851" y="15836"/>
                    <a:pt x="14091" y="15448"/>
                    <a:pt x="14390" y="14965"/>
                  </a:cubicBezTo>
                  <a:lnTo>
                    <a:pt x="15053" y="13894"/>
                  </a:lnTo>
                  <a:lnTo>
                    <a:pt x="2971" y="13894"/>
                  </a:lnTo>
                  <a:cubicBezTo>
                    <a:pt x="2548" y="13894"/>
                    <a:pt x="2209" y="13895"/>
                    <a:pt x="1935" y="13872"/>
                  </a:cubicBezTo>
                  <a:cubicBezTo>
                    <a:pt x="1660" y="13849"/>
                    <a:pt x="1449" y="13802"/>
                    <a:pt x="1280" y="13707"/>
                  </a:cubicBezTo>
                  <a:cubicBezTo>
                    <a:pt x="738" y="13390"/>
                    <a:pt x="312" y="12701"/>
                    <a:pt x="116" y="11826"/>
                  </a:cubicBezTo>
                  <a:cubicBezTo>
                    <a:pt x="38" y="11481"/>
                    <a:pt x="0" y="11117"/>
                    <a:pt x="0" y="10751"/>
                  </a:cubicBezTo>
                  <a:cubicBezTo>
                    <a:pt x="0" y="10386"/>
                    <a:pt x="39" y="10023"/>
                    <a:pt x="116" y="9680"/>
                  </a:cubicBezTo>
                  <a:cubicBezTo>
                    <a:pt x="312" y="8805"/>
                    <a:pt x="738" y="8116"/>
                    <a:pt x="1280" y="7799"/>
                  </a:cubicBezTo>
                  <a:cubicBezTo>
                    <a:pt x="1449" y="7704"/>
                    <a:pt x="1660" y="7657"/>
                    <a:pt x="1935" y="7634"/>
                  </a:cubicBezTo>
                  <a:cubicBezTo>
                    <a:pt x="2209" y="7611"/>
                    <a:pt x="2548" y="7612"/>
                    <a:pt x="2971" y="7612"/>
                  </a:cubicBezTo>
                  <a:lnTo>
                    <a:pt x="15053" y="7612"/>
                  </a:lnTo>
                  <a:lnTo>
                    <a:pt x="14390" y="6541"/>
                  </a:lnTo>
                  <a:cubicBezTo>
                    <a:pt x="14091" y="6058"/>
                    <a:pt x="13851" y="5674"/>
                    <a:pt x="13666" y="5343"/>
                  </a:cubicBezTo>
                  <a:cubicBezTo>
                    <a:pt x="13481" y="5012"/>
                    <a:pt x="13353" y="4734"/>
                    <a:pt x="13274" y="4473"/>
                  </a:cubicBezTo>
                  <a:cubicBezTo>
                    <a:pt x="13031" y="3632"/>
                    <a:pt x="13031" y="2659"/>
                    <a:pt x="13274" y="1817"/>
                  </a:cubicBezTo>
                  <a:cubicBezTo>
                    <a:pt x="13371" y="1485"/>
                    <a:pt x="13503" y="1184"/>
                    <a:pt x="13663" y="924"/>
                  </a:cubicBezTo>
                  <a:cubicBezTo>
                    <a:pt x="13824" y="665"/>
                    <a:pt x="14010" y="451"/>
                    <a:pt x="14216" y="296"/>
                  </a:cubicBezTo>
                  <a:cubicBezTo>
                    <a:pt x="14736" y="-98"/>
                    <a:pt x="15338" y="-98"/>
                    <a:pt x="15859" y="296"/>
                  </a:cubicBezTo>
                  <a:cubicBezTo>
                    <a:pt x="16020" y="422"/>
                    <a:pt x="16192" y="630"/>
                    <a:pt x="16397" y="929"/>
                  </a:cubicBezTo>
                  <a:cubicBezTo>
                    <a:pt x="16602" y="1227"/>
                    <a:pt x="16839" y="1616"/>
                    <a:pt x="17139" y="2100"/>
                  </a:cubicBezTo>
                  <a:lnTo>
                    <a:pt x="20304" y="7216"/>
                  </a:lnTo>
                  <a:cubicBezTo>
                    <a:pt x="20603" y="7699"/>
                    <a:pt x="20843" y="8087"/>
                    <a:pt x="21028" y="8418"/>
                  </a:cubicBezTo>
                  <a:cubicBezTo>
                    <a:pt x="21213" y="8749"/>
                    <a:pt x="21342" y="9023"/>
                    <a:pt x="21420" y="9284"/>
                  </a:cubicBezTo>
                  <a:cubicBezTo>
                    <a:pt x="21487" y="9516"/>
                    <a:pt x="21532" y="9755"/>
                    <a:pt x="21561" y="10004"/>
                  </a:cubicBezTo>
                  <a:cubicBezTo>
                    <a:pt x="21589" y="10250"/>
                    <a:pt x="21600" y="10501"/>
                    <a:pt x="21592" y="10751"/>
                  </a:cubicBezTo>
                  <a:cubicBezTo>
                    <a:pt x="21600" y="11002"/>
                    <a:pt x="21590" y="11255"/>
                    <a:pt x="21561" y="11502"/>
                  </a:cubicBezTo>
                  <a:cubicBezTo>
                    <a:pt x="21532" y="11751"/>
                    <a:pt x="21487" y="11990"/>
                    <a:pt x="21420" y="12222"/>
                  </a:cubicBezTo>
                  <a:cubicBezTo>
                    <a:pt x="21342" y="12483"/>
                    <a:pt x="21213" y="12761"/>
                    <a:pt x="21028" y="13092"/>
                  </a:cubicBezTo>
                  <a:cubicBezTo>
                    <a:pt x="20843" y="13423"/>
                    <a:pt x="20603" y="13807"/>
                    <a:pt x="20304" y="14290"/>
                  </a:cubicBezTo>
                  <a:lnTo>
                    <a:pt x="17139" y="19406"/>
                  </a:lnTo>
                  <a:cubicBezTo>
                    <a:pt x="16839" y="19890"/>
                    <a:pt x="16602" y="20280"/>
                    <a:pt x="16397" y="20577"/>
                  </a:cubicBezTo>
                  <a:cubicBezTo>
                    <a:pt x="16192" y="20875"/>
                    <a:pt x="16020" y="21079"/>
                    <a:pt x="15859" y="21206"/>
                  </a:cubicBezTo>
                  <a:cubicBezTo>
                    <a:pt x="15598" y="21402"/>
                    <a:pt x="15317" y="21502"/>
                    <a:pt x="15036" y="2150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December">
              <a:extLst>
                <a:ext uri="{FF2B5EF4-FFF2-40B4-BE49-F238E27FC236}">
                  <a16:creationId xmlns:a16="http://schemas.microsoft.com/office/drawing/2014/main" id="{1183A213-77B1-2479-EA98-9B1BE4ED3D27}"/>
                </a:ext>
              </a:extLst>
            </p:cNvPr>
            <p:cNvSpPr txBox="1"/>
            <p:nvPr/>
          </p:nvSpPr>
          <p:spPr>
            <a:xfrm>
              <a:off x="4575341" y="2268663"/>
              <a:ext cx="811166" cy="318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600" b="0">
                  <a:solidFill>
                    <a:srgbClr val="1D1C21"/>
                  </a:solidFill>
                  <a:latin typeface="+mn-lt"/>
                  <a:ea typeface="+mn-ea"/>
                  <a:cs typeface="+mn-cs"/>
                  <a:sym typeface="DM Sans Bold"/>
                </a:defRPr>
              </a:lvl1pPr>
            </a:lstStyle>
            <a:p>
              <a:r>
                <a:rPr lang="en-US" sz="14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Feb 2025</a:t>
              </a:r>
              <a:endParaRPr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4460910F-0C1D-F918-1229-5B9C053D6BA0}"/>
                </a:ext>
              </a:extLst>
            </p:cNvPr>
            <p:cNvSpPr/>
            <p:nvPr/>
          </p:nvSpPr>
          <p:spPr>
            <a:xfrm>
              <a:off x="8199166" y="2043257"/>
              <a:ext cx="1188967" cy="789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02" extrusionOk="0">
                  <a:moveTo>
                    <a:pt x="15036" y="21502"/>
                  </a:moveTo>
                  <a:cubicBezTo>
                    <a:pt x="14755" y="21502"/>
                    <a:pt x="14476" y="21402"/>
                    <a:pt x="14216" y="21206"/>
                  </a:cubicBezTo>
                  <a:cubicBezTo>
                    <a:pt x="14011" y="21051"/>
                    <a:pt x="13824" y="20840"/>
                    <a:pt x="13663" y="20582"/>
                  </a:cubicBezTo>
                  <a:cubicBezTo>
                    <a:pt x="13502" y="20323"/>
                    <a:pt x="13370" y="20021"/>
                    <a:pt x="13274" y="19689"/>
                  </a:cubicBezTo>
                  <a:cubicBezTo>
                    <a:pt x="13031" y="18847"/>
                    <a:pt x="13031" y="17875"/>
                    <a:pt x="13274" y="17033"/>
                  </a:cubicBezTo>
                  <a:cubicBezTo>
                    <a:pt x="13353" y="16772"/>
                    <a:pt x="13481" y="16498"/>
                    <a:pt x="13666" y="16167"/>
                  </a:cubicBezTo>
                  <a:cubicBezTo>
                    <a:pt x="13851" y="15836"/>
                    <a:pt x="14091" y="15448"/>
                    <a:pt x="14390" y="14965"/>
                  </a:cubicBezTo>
                  <a:lnTo>
                    <a:pt x="15053" y="13894"/>
                  </a:lnTo>
                  <a:lnTo>
                    <a:pt x="2971" y="13894"/>
                  </a:lnTo>
                  <a:cubicBezTo>
                    <a:pt x="2548" y="13894"/>
                    <a:pt x="2209" y="13895"/>
                    <a:pt x="1935" y="13872"/>
                  </a:cubicBezTo>
                  <a:cubicBezTo>
                    <a:pt x="1660" y="13849"/>
                    <a:pt x="1449" y="13802"/>
                    <a:pt x="1280" y="13707"/>
                  </a:cubicBezTo>
                  <a:cubicBezTo>
                    <a:pt x="738" y="13390"/>
                    <a:pt x="312" y="12701"/>
                    <a:pt x="116" y="11826"/>
                  </a:cubicBezTo>
                  <a:cubicBezTo>
                    <a:pt x="38" y="11481"/>
                    <a:pt x="0" y="11117"/>
                    <a:pt x="0" y="10751"/>
                  </a:cubicBezTo>
                  <a:cubicBezTo>
                    <a:pt x="0" y="10386"/>
                    <a:pt x="39" y="10023"/>
                    <a:pt x="116" y="9680"/>
                  </a:cubicBezTo>
                  <a:cubicBezTo>
                    <a:pt x="312" y="8805"/>
                    <a:pt x="738" y="8116"/>
                    <a:pt x="1280" y="7799"/>
                  </a:cubicBezTo>
                  <a:cubicBezTo>
                    <a:pt x="1449" y="7704"/>
                    <a:pt x="1660" y="7657"/>
                    <a:pt x="1935" y="7634"/>
                  </a:cubicBezTo>
                  <a:cubicBezTo>
                    <a:pt x="2209" y="7611"/>
                    <a:pt x="2548" y="7612"/>
                    <a:pt x="2971" y="7612"/>
                  </a:cubicBezTo>
                  <a:lnTo>
                    <a:pt x="15053" y="7612"/>
                  </a:lnTo>
                  <a:lnTo>
                    <a:pt x="14390" y="6541"/>
                  </a:lnTo>
                  <a:cubicBezTo>
                    <a:pt x="14091" y="6058"/>
                    <a:pt x="13851" y="5674"/>
                    <a:pt x="13666" y="5343"/>
                  </a:cubicBezTo>
                  <a:cubicBezTo>
                    <a:pt x="13481" y="5012"/>
                    <a:pt x="13353" y="4734"/>
                    <a:pt x="13274" y="4473"/>
                  </a:cubicBezTo>
                  <a:cubicBezTo>
                    <a:pt x="13031" y="3632"/>
                    <a:pt x="13031" y="2659"/>
                    <a:pt x="13274" y="1817"/>
                  </a:cubicBezTo>
                  <a:cubicBezTo>
                    <a:pt x="13371" y="1485"/>
                    <a:pt x="13503" y="1184"/>
                    <a:pt x="13663" y="924"/>
                  </a:cubicBezTo>
                  <a:cubicBezTo>
                    <a:pt x="13824" y="665"/>
                    <a:pt x="14010" y="451"/>
                    <a:pt x="14216" y="296"/>
                  </a:cubicBezTo>
                  <a:cubicBezTo>
                    <a:pt x="14736" y="-98"/>
                    <a:pt x="15338" y="-98"/>
                    <a:pt x="15859" y="296"/>
                  </a:cubicBezTo>
                  <a:cubicBezTo>
                    <a:pt x="16020" y="422"/>
                    <a:pt x="16192" y="630"/>
                    <a:pt x="16397" y="929"/>
                  </a:cubicBezTo>
                  <a:cubicBezTo>
                    <a:pt x="16602" y="1227"/>
                    <a:pt x="16839" y="1616"/>
                    <a:pt x="17139" y="2100"/>
                  </a:cubicBezTo>
                  <a:lnTo>
                    <a:pt x="20304" y="7216"/>
                  </a:lnTo>
                  <a:cubicBezTo>
                    <a:pt x="20603" y="7699"/>
                    <a:pt x="20843" y="8087"/>
                    <a:pt x="21028" y="8418"/>
                  </a:cubicBezTo>
                  <a:cubicBezTo>
                    <a:pt x="21213" y="8749"/>
                    <a:pt x="21342" y="9023"/>
                    <a:pt x="21420" y="9284"/>
                  </a:cubicBezTo>
                  <a:cubicBezTo>
                    <a:pt x="21487" y="9516"/>
                    <a:pt x="21532" y="9755"/>
                    <a:pt x="21561" y="10004"/>
                  </a:cubicBezTo>
                  <a:cubicBezTo>
                    <a:pt x="21589" y="10250"/>
                    <a:pt x="21600" y="10501"/>
                    <a:pt x="21592" y="10751"/>
                  </a:cubicBezTo>
                  <a:cubicBezTo>
                    <a:pt x="21600" y="11002"/>
                    <a:pt x="21590" y="11255"/>
                    <a:pt x="21561" y="11502"/>
                  </a:cubicBezTo>
                  <a:cubicBezTo>
                    <a:pt x="21532" y="11751"/>
                    <a:pt x="21487" y="11990"/>
                    <a:pt x="21420" y="12222"/>
                  </a:cubicBezTo>
                  <a:cubicBezTo>
                    <a:pt x="21342" y="12483"/>
                    <a:pt x="21213" y="12761"/>
                    <a:pt x="21028" y="13092"/>
                  </a:cubicBezTo>
                  <a:cubicBezTo>
                    <a:pt x="20843" y="13423"/>
                    <a:pt x="20603" y="13807"/>
                    <a:pt x="20304" y="14290"/>
                  </a:cubicBezTo>
                  <a:lnTo>
                    <a:pt x="17139" y="19406"/>
                  </a:lnTo>
                  <a:cubicBezTo>
                    <a:pt x="16839" y="19890"/>
                    <a:pt x="16602" y="20280"/>
                    <a:pt x="16397" y="20577"/>
                  </a:cubicBezTo>
                  <a:cubicBezTo>
                    <a:pt x="16192" y="20875"/>
                    <a:pt x="16020" y="21079"/>
                    <a:pt x="15859" y="21206"/>
                  </a:cubicBezTo>
                  <a:cubicBezTo>
                    <a:pt x="15598" y="21402"/>
                    <a:pt x="15317" y="21502"/>
                    <a:pt x="15036" y="2150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February">
              <a:extLst>
                <a:ext uri="{FF2B5EF4-FFF2-40B4-BE49-F238E27FC236}">
                  <a16:creationId xmlns:a16="http://schemas.microsoft.com/office/drawing/2014/main" id="{F159A7DD-3B59-F817-70E9-366854A14C57}"/>
                </a:ext>
              </a:extLst>
            </p:cNvPr>
            <p:cNvSpPr txBox="1"/>
            <p:nvPr/>
          </p:nvSpPr>
          <p:spPr>
            <a:xfrm>
              <a:off x="7093365" y="2276347"/>
              <a:ext cx="893471" cy="318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600" b="0">
                  <a:solidFill>
                    <a:srgbClr val="1D1C21"/>
                  </a:solidFill>
                  <a:latin typeface="+mn-lt"/>
                  <a:ea typeface="+mn-ea"/>
                  <a:cs typeface="+mn-cs"/>
                  <a:sym typeface="DM Sans Bold"/>
                </a:defRPr>
              </a:lvl1pPr>
            </a:lstStyle>
            <a:p>
              <a:r>
                <a:rPr lang="en-US" sz="14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Mar 2025</a:t>
              </a:r>
              <a:endParaRPr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0F592386-E3F9-4FDE-84BE-ED19A0CEA732}"/>
                </a:ext>
              </a:extLst>
            </p:cNvPr>
            <p:cNvSpPr/>
            <p:nvPr/>
          </p:nvSpPr>
          <p:spPr>
            <a:xfrm>
              <a:off x="10568549" y="2043257"/>
              <a:ext cx="1188967" cy="789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4" h="21502" extrusionOk="0">
                  <a:moveTo>
                    <a:pt x="15036" y="21502"/>
                  </a:moveTo>
                  <a:cubicBezTo>
                    <a:pt x="14755" y="21502"/>
                    <a:pt x="14476" y="21402"/>
                    <a:pt x="14216" y="21206"/>
                  </a:cubicBezTo>
                  <a:cubicBezTo>
                    <a:pt x="14011" y="21051"/>
                    <a:pt x="13824" y="20840"/>
                    <a:pt x="13663" y="20582"/>
                  </a:cubicBezTo>
                  <a:cubicBezTo>
                    <a:pt x="13502" y="20323"/>
                    <a:pt x="13370" y="20021"/>
                    <a:pt x="13274" y="19689"/>
                  </a:cubicBezTo>
                  <a:cubicBezTo>
                    <a:pt x="13031" y="18847"/>
                    <a:pt x="13031" y="17875"/>
                    <a:pt x="13274" y="17033"/>
                  </a:cubicBezTo>
                  <a:cubicBezTo>
                    <a:pt x="13353" y="16772"/>
                    <a:pt x="13481" y="16498"/>
                    <a:pt x="13666" y="16167"/>
                  </a:cubicBezTo>
                  <a:cubicBezTo>
                    <a:pt x="13851" y="15836"/>
                    <a:pt x="14091" y="15448"/>
                    <a:pt x="14390" y="14965"/>
                  </a:cubicBezTo>
                  <a:lnTo>
                    <a:pt x="15053" y="13894"/>
                  </a:lnTo>
                  <a:lnTo>
                    <a:pt x="2971" y="13894"/>
                  </a:lnTo>
                  <a:cubicBezTo>
                    <a:pt x="2548" y="13894"/>
                    <a:pt x="2209" y="13895"/>
                    <a:pt x="1935" y="13872"/>
                  </a:cubicBezTo>
                  <a:cubicBezTo>
                    <a:pt x="1660" y="13849"/>
                    <a:pt x="1449" y="13802"/>
                    <a:pt x="1280" y="13707"/>
                  </a:cubicBezTo>
                  <a:cubicBezTo>
                    <a:pt x="738" y="13390"/>
                    <a:pt x="312" y="12701"/>
                    <a:pt x="116" y="11826"/>
                  </a:cubicBezTo>
                  <a:cubicBezTo>
                    <a:pt x="38" y="11481"/>
                    <a:pt x="0" y="11117"/>
                    <a:pt x="0" y="10751"/>
                  </a:cubicBezTo>
                  <a:cubicBezTo>
                    <a:pt x="0" y="10386"/>
                    <a:pt x="39" y="10023"/>
                    <a:pt x="116" y="9680"/>
                  </a:cubicBezTo>
                  <a:cubicBezTo>
                    <a:pt x="312" y="8805"/>
                    <a:pt x="738" y="8116"/>
                    <a:pt x="1280" y="7799"/>
                  </a:cubicBezTo>
                  <a:cubicBezTo>
                    <a:pt x="1449" y="7704"/>
                    <a:pt x="1660" y="7657"/>
                    <a:pt x="1935" y="7634"/>
                  </a:cubicBezTo>
                  <a:cubicBezTo>
                    <a:pt x="2209" y="7611"/>
                    <a:pt x="2548" y="7612"/>
                    <a:pt x="2971" y="7612"/>
                  </a:cubicBezTo>
                  <a:lnTo>
                    <a:pt x="15053" y="7612"/>
                  </a:lnTo>
                  <a:lnTo>
                    <a:pt x="14390" y="6541"/>
                  </a:lnTo>
                  <a:cubicBezTo>
                    <a:pt x="14091" y="6058"/>
                    <a:pt x="13851" y="5674"/>
                    <a:pt x="13666" y="5343"/>
                  </a:cubicBezTo>
                  <a:cubicBezTo>
                    <a:pt x="13481" y="5012"/>
                    <a:pt x="13353" y="4734"/>
                    <a:pt x="13274" y="4473"/>
                  </a:cubicBezTo>
                  <a:cubicBezTo>
                    <a:pt x="13031" y="3632"/>
                    <a:pt x="13031" y="2659"/>
                    <a:pt x="13274" y="1817"/>
                  </a:cubicBezTo>
                  <a:cubicBezTo>
                    <a:pt x="13371" y="1485"/>
                    <a:pt x="13503" y="1184"/>
                    <a:pt x="13663" y="924"/>
                  </a:cubicBezTo>
                  <a:cubicBezTo>
                    <a:pt x="13824" y="665"/>
                    <a:pt x="14010" y="451"/>
                    <a:pt x="14216" y="296"/>
                  </a:cubicBezTo>
                  <a:cubicBezTo>
                    <a:pt x="14736" y="-98"/>
                    <a:pt x="15338" y="-98"/>
                    <a:pt x="15859" y="296"/>
                  </a:cubicBezTo>
                  <a:cubicBezTo>
                    <a:pt x="16020" y="422"/>
                    <a:pt x="16192" y="630"/>
                    <a:pt x="16397" y="929"/>
                  </a:cubicBezTo>
                  <a:cubicBezTo>
                    <a:pt x="16602" y="1227"/>
                    <a:pt x="16839" y="1616"/>
                    <a:pt x="17139" y="2100"/>
                  </a:cubicBezTo>
                  <a:lnTo>
                    <a:pt x="20304" y="7216"/>
                  </a:lnTo>
                  <a:cubicBezTo>
                    <a:pt x="20603" y="7699"/>
                    <a:pt x="20843" y="8087"/>
                    <a:pt x="21028" y="8418"/>
                  </a:cubicBezTo>
                  <a:cubicBezTo>
                    <a:pt x="21213" y="8749"/>
                    <a:pt x="21342" y="9023"/>
                    <a:pt x="21420" y="9284"/>
                  </a:cubicBezTo>
                  <a:cubicBezTo>
                    <a:pt x="21487" y="9516"/>
                    <a:pt x="21532" y="9755"/>
                    <a:pt x="21561" y="10004"/>
                  </a:cubicBezTo>
                  <a:cubicBezTo>
                    <a:pt x="21589" y="10250"/>
                    <a:pt x="21600" y="10501"/>
                    <a:pt x="21592" y="10751"/>
                  </a:cubicBezTo>
                  <a:cubicBezTo>
                    <a:pt x="21600" y="11002"/>
                    <a:pt x="21590" y="11255"/>
                    <a:pt x="21561" y="11502"/>
                  </a:cubicBezTo>
                  <a:cubicBezTo>
                    <a:pt x="21532" y="11751"/>
                    <a:pt x="21487" y="11990"/>
                    <a:pt x="21420" y="12222"/>
                  </a:cubicBezTo>
                  <a:cubicBezTo>
                    <a:pt x="21342" y="12483"/>
                    <a:pt x="21213" y="12761"/>
                    <a:pt x="21028" y="13092"/>
                  </a:cubicBezTo>
                  <a:cubicBezTo>
                    <a:pt x="20843" y="13423"/>
                    <a:pt x="20603" y="13807"/>
                    <a:pt x="20304" y="14290"/>
                  </a:cubicBezTo>
                  <a:lnTo>
                    <a:pt x="17139" y="19406"/>
                  </a:lnTo>
                  <a:cubicBezTo>
                    <a:pt x="16839" y="19890"/>
                    <a:pt x="16602" y="20280"/>
                    <a:pt x="16397" y="20577"/>
                  </a:cubicBezTo>
                  <a:cubicBezTo>
                    <a:pt x="16192" y="20875"/>
                    <a:pt x="16020" y="21079"/>
                    <a:pt x="15859" y="21206"/>
                  </a:cubicBezTo>
                  <a:cubicBezTo>
                    <a:pt x="15598" y="21402"/>
                    <a:pt x="15317" y="21502"/>
                    <a:pt x="15036" y="21502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May">
              <a:extLst>
                <a:ext uri="{FF2B5EF4-FFF2-40B4-BE49-F238E27FC236}">
                  <a16:creationId xmlns:a16="http://schemas.microsoft.com/office/drawing/2014/main" id="{508E571C-7059-76DB-875B-079E395DB6D3}"/>
                </a:ext>
              </a:extLst>
            </p:cNvPr>
            <p:cNvSpPr txBox="1"/>
            <p:nvPr/>
          </p:nvSpPr>
          <p:spPr>
            <a:xfrm>
              <a:off x="9516536" y="2268663"/>
              <a:ext cx="1045380" cy="3180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defTabSz="457200">
                <a:defRPr sz="2600" b="0">
                  <a:solidFill>
                    <a:srgbClr val="1D1C21"/>
                  </a:solidFill>
                  <a:latin typeface="+mn-lt"/>
                  <a:ea typeface="+mn-ea"/>
                  <a:cs typeface="+mn-cs"/>
                  <a:sym typeface="DM Sans Bold"/>
                </a:defRPr>
              </a:lvl1pPr>
            </a:lstStyle>
            <a:p>
              <a:r>
                <a:rPr lang="en-US" sz="14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Apr 2025</a:t>
              </a:r>
              <a:endParaRPr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Circle">
              <a:extLst>
                <a:ext uri="{FF2B5EF4-FFF2-40B4-BE49-F238E27FC236}">
                  <a16:creationId xmlns:a16="http://schemas.microsoft.com/office/drawing/2014/main" id="{4EA71952-EADA-768F-4CD6-C274F25A85D6}"/>
                </a:ext>
              </a:extLst>
            </p:cNvPr>
            <p:cNvSpPr/>
            <p:nvPr/>
          </p:nvSpPr>
          <p:spPr>
            <a:xfrm>
              <a:off x="3980520" y="2320219"/>
              <a:ext cx="218746" cy="235880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5415B397-3220-0AF5-6277-F1DC4D809977}"/>
                </a:ext>
              </a:extLst>
            </p:cNvPr>
            <p:cNvSpPr/>
            <p:nvPr/>
          </p:nvSpPr>
          <p:spPr>
            <a:xfrm>
              <a:off x="3621324" y="2320219"/>
              <a:ext cx="218746" cy="235880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Circle">
              <a:extLst>
                <a:ext uri="{FF2B5EF4-FFF2-40B4-BE49-F238E27FC236}">
                  <a16:creationId xmlns:a16="http://schemas.microsoft.com/office/drawing/2014/main" id="{CA62F53B-9757-9DFB-7BD4-0861D59C18E1}"/>
                </a:ext>
              </a:extLst>
            </p:cNvPr>
            <p:cNvSpPr/>
            <p:nvPr/>
          </p:nvSpPr>
          <p:spPr>
            <a:xfrm>
              <a:off x="3262127" y="2320219"/>
              <a:ext cx="218746" cy="235880"/>
            </a:xfrm>
            <a:prstGeom prst="ellipse">
              <a:avLst/>
            </a:pr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Rounded Rectangle">
              <a:extLst>
                <a:ext uri="{FF2B5EF4-FFF2-40B4-BE49-F238E27FC236}">
                  <a16:creationId xmlns:a16="http://schemas.microsoft.com/office/drawing/2014/main" id="{A11E9DE2-3E47-DDB1-5430-66A291C7467C}"/>
                </a:ext>
              </a:extLst>
            </p:cNvPr>
            <p:cNvSpPr/>
            <p:nvPr/>
          </p:nvSpPr>
          <p:spPr>
            <a:xfrm>
              <a:off x="353683" y="3297244"/>
              <a:ext cx="1859157" cy="2612044"/>
            </a:xfrm>
            <a:prstGeom prst="roundRect">
              <a:avLst>
                <a:gd name="adj" fmla="val 6247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CDBD2326-0451-A452-1CA7-8E28AF4A4C42}"/>
                </a:ext>
              </a:extLst>
            </p:cNvPr>
            <p:cNvSpPr/>
            <p:nvPr/>
          </p:nvSpPr>
          <p:spPr>
            <a:xfrm>
              <a:off x="477010" y="3120724"/>
              <a:ext cx="322377" cy="347627"/>
            </a:xfrm>
            <a:prstGeom prst="ellipse">
              <a:avLst/>
            </a:pr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Graphic 274">
              <a:extLst>
                <a:ext uri="{FF2B5EF4-FFF2-40B4-BE49-F238E27FC236}">
                  <a16:creationId xmlns:a16="http://schemas.microsoft.com/office/drawing/2014/main" id="{08028608-5135-B609-7F49-8F819694AB2B}"/>
                </a:ext>
              </a:extLst>
            </p:cNvPr>
            <p:cNvSpPr/>
            <p:nvPr/>
          </p:nvSpPr>
          <p:spPr>
            <a:xfrm rot="10800000">
              <a:off x="578133" y="3243889"/>
              <a:ext cx="120130" cy="69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10759" y="21600"/>
                  </a:moveTo>
                  <a:cubicBezTo>
                    <a:pt x="10540" y="21600"/>
                    <a:pt x="10329" y="21437"/>
                    <a:pt x="10174" y="21148"/>
                  </a:cubicBezTo>
                  <a:lnTo>
                    <a:pt x="242" y="2634"/>
                  </a:lnTo>
                  <a:cubicBezTo>
                    <a:pt x="-81" y="2031"/>
                    <a:pt x="-81" y="1054"/>
                    <a:pt x="242" y="452"/>
                  </a:cubicBezTo>
                  <a:cubicBezTo>
                    <a:pt x="398" y="163"/>
                    <a:pt x="608" y="0"/>
                    <a:pt x="827" y="0"/>
                  </a:cubicBezTo>
                  <a:lnTo>
                    <a:pt x="20691" y="0"/>
                  </a:lnTo>
                  <a:cubicBezTo>
                    <a:pt x="21149" y="0"/>
                    <a:pt x="21519" y="691"/>
                    <a:pt x="21519" y="1543"/>
                  </a:cubicBezTo>
                  <a:cubicBezTo>
                    <a:pt x="21519" y="1952"/>
                    <a:pt x="21432" y="2344"/>
                    <a:pt x="21277" y="2634"/>
                  </a:cubicBezTo>
                  <a:lnTo>
                    <a:pt x="11345" y="21148"/>
                  </a:lnTo>
                  <a:cubicBezTo>
                    <a:pt x="11189" y="21437"/>
                    <a:pt x="10979" y="21600"/>
                    <a:pt x="1075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ounded Rectangle">
              <a:extLst>
                <a:ext uri="{FF2B5EF4-FFF2-40B4-BE49-F238E27FC236}">
                  <a16:creationId xmlns:a16="http://schemas.microsoft.com/office/drawing/2014/main" id="{9B43222B-C564-B41E-DEB3-C847A5D0C7B9}"/>
                </a:ext>
              </a:extLst>
            </p:cNvPr>
            <p:cNvSpPr/>
            <p:nvPr/>
          </p:nvSpPr>
          <p:spPr>
            <a:xfrm>
              <a:off x="2280602" y="3297244"/>
              <a:ext cx="1859157" cy="2612044"/>
            </a:xfrm>
            <a:prstGeom prst="roundRect">
              <a:avLst>
                <a:gd name="adj" fmla="val 6247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Circle">
              <a:extLst>
                <a:ext uri="{FF2B5EF4-FFF2-40B4-BE49-F238E27FC236}">
                  <a16:creationId xmlns:a16="http://schemas.microsoft.com/office/drawing/2014/main" id="{F864B368-B342-EF24-0B0F-C6FEAABD7F26}"/>
                </a:ext>
              </a:extLst>
            </p:cNvPr>
            <p:cNvSpPr/>
            <p:nvPr/>
          </p:nvSpPr>
          <p:spPr>
            <a:xfrm>
              <a:off x="2402744" y="3120724"/>
              <a:ext cx="322377" cy="347627"/>
            </a:xfrm>
            <a:prstGeom prst="ellipse">
              <a:avLst/>
            </a:pr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Graphic 274">
              <a:extLst>
                <a:ext uri="{FF2B5EF4-FFF2-40B4-BE49-F238E27FC236}">
                  <a16:creationId xmlns:a16="http://schemas.microsoft.com/office/drawing/2014/main" id="{8CCA6A80-919E-741C-9CC8-ED86E099C2E5}"/>
                </a:ext>
              </a:extLst>
            </p:cNvPr>
            <p:cNvSpPr/>
            <p:nvPr/>
          </p:nvSpPr>
          <p:spPr>
            <a:xfrm rot="10800000">
              <a:off x="2503867" y="3243889"/>
              <a:ext cx="120130" cy="69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10759" y="21600"/>
                  </a:moveTo>
                  <a:cubicBezTo>
                    <a:pt x="10540" y="21600"/>
                    <a:pt x="10329" y="21437"/>
                    <a:pt x="10174" y="21148"/>
                  </a:cubicBezTo>
                  <a:lnTo>
                    <a:pt x="242" y="2634"/>
                  </a:lnTo>
                  <a:cubicBezTo>
                    <a:pt x="-81" y="2031"/>
                    <a:pt x="-81" y="1054"/>
                    <a:pt x="242" y="452"/>
                  </a:cubicBezTo>
                  <a:cubicBezTo>
                    <a:pt x="398" y="163"/>
                    <a:pt x="608" y="0"/>
                    <a:pt x="827" y="0"/>
                  </a:cubicBezTo>
                  <a:lnTo>
                    <a:pt x="20691" y="0"/>
                  </a:lnTo>
                  <a:cubicBezTo>
                    <a:pt x="21149" y="0"/>
                    <a:pt x="21519" y="691"/>
                    <a:pt x="21519" y="1543"/>
                  </a:cubicBezTo>
                  <a:cubicBezTo>
                    <a:pt x="21519" y="1952"/>
                    <a:pt x="21432" y="2344"/>
                    <a:pt x="21277" y="2634"/>
                  </a:cubicBezTo>
                  <a:lnTo>
                    <a:pt x="11345" y="21148"/>
                  </a:lnTo>
                  <a:cubicBezTo>
                    <a:pt x="11189" y="21437"/>
                    <a:pt x="10979" y="21600"/>
                    <a:pt x="1075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Rounded Rectangle">
              <a:extLst>
                <a:ext uri="{FF2B5EF4-FFF2-40B4-BE49-F238E27FC236}">
                  <a16:creationId xmlns:a16="http://schemas.microsoft.com/office/drawing/2014/main" id="{3123355B-0608-58B9-D5CF-8338197C888C}"/>
                </a:ext>
              </a:extLst>
            </p:cNvPr>
            <p:cNvSpPr/>
            <p:nvPr/>
          </p:nvSpPr>
          <p:spPr>
            <a:xfrm>
              <a:off x="4205150" y="3297244"/>
              <a:ext cx="1859156" cy="2612044"/>
            </a:xfrm>
            <a:prstGeom prst="roundRect">
              <a:avLst>
                <a:gd name="adj" fmla="val 6247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Circle">
              <a:extLst>
                <a:ext uri="{FF2B5EF4-FFF2-40B4-BE49-F238E27FC236}">
                  <a16:creationId xmlns:a16="http://schemas.microsoft.com/office/drawing/2014/main" id="{DAF688A2-D6F6-DCEF-270D-BC96C6F815AE}"/>
                </a:ext>
              </a:extLst>
            </p:cNvPr>
            <p:cNvSpPr/>
            <p:nvPr/>
          </p:nvSpPr>
          <p:spPr>
            <a:xfrm>
              <a:off x="4328478" y="3120724"/>
              <a:ext cx="322377" cy="347627"/>
            </a:xfrm>
            <a:prstGeom prst="ellipse">
              <a:avLst/>
            </a:pr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Graphic 274">
              <a:extLst>
                <a:ext uri="{FF2B5EF4-FFF2-40B4-BE49-F238E27FC236}">
                  <a16:creationId xmlns:a16="http://schemas.microsoft.com/office/drawing/2014/main" id="{C5087F86-A943-3FAA-2C3F-255BA8C96861}"/>
                </a:ext>
              </a:extLst>
            </p:cNvPr>
            <p:cNvSpPr/>
            <p:nvPr/>
          </p:nvSpPr>
          <p:spPr>
            <a:xfrm rot="10800000">
              <a:off x="4429601" y="3243889"/>
              <a:ext cx="120130" cy="69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10759" y="21600"/>
                  </a:moveTo>
                  <a:cubicBezTo>
                    <a:pt x="10540" y="21600"/>
                    <a:pt x="10329" y="21437"/>
                    <a:pt x="10174" y="21148"/>
                  </a:cubicBezTo>
                  <a:lnTo>
                    <a:pt x="242" y="2634"/>
                  </a:lnTo>
                  <a:cubicBezTo>
                    <a:pt x="-81" y="2031"/>
                    <a:pt x="-81" y="1054"/>
                    <a:pt x="242" y="452"/>
                  </a:cubicBezTo>
                  <a:cubicBezTo>
                    <a:pt x="398" y="163"/>
                    <a:pt x="608" y="0"/>
                    <a:pt x="827" y="0"/>
                  </a:cubicBezTo>
                  <a:lnTo>
                    <a:pt x="20691" y="0"/>
                  </a:lnTo>
                  <a:cubicBezTo>
                    <a:pt x="21149" y="0"/>
                    <a:pt x="21519" y="691"/>
                    <a:pt x="21519" y="1543"/>
                  </a:cubicBezTo>
                  <a:cubicBezTo>
                    <a:pt x="21519" y="1952"/>
                    <a:pt x="21432" y="2344"/>
                    <a:pt x="21277" y="2634"/>
                  </a:cubicBezTo>
                  <a:lnTo>
                    <a:pt x="11345" y="21148"/>
                  </a:lnTo>
                  <a:cubicBezTo>
                    <a:pt x="11189" y="21437"/>
                    <a:pt x="10979" y="21600"/>
                    <a:pt x="1075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Rounded Rectangle">
              <a:extLst>
                <a:ext uri="{FF2B5EF4-FFF2-40B4-BE49-F238E27FC236}">
                  <a16:creationId xmlns:a16="http://schemas.microsoft.com/office/drawing/2014/main" id="{6CCF610D-607B-23B5-D529-B56A4B0070FC}"/>
                </a:ext>
              </a:extLst>
            </p:cNvPr>
            <p:cNvSpPr/>
            <p:nvPr/>
          </p:nvSpPr>
          <p:spPr>
            <a:xfrm>
              <a:off x="6130884" y="3297244"/>
              <a:ext cx="1859156" cy="2612044"/>
            </a:xfrm>
            <a:prstGeom prst="roundRect">
              <a:avLst>
                <a:gd name="adj" fmla="val 6247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Circle">
              <a:extLst>
                <a:ext uri="{FF2B5EF4-FFF2-40B4-BE49-F238E27FC236}">
                  <a16:creationId xmlns:a16="http://schemas.microsoft.com/office/drawing/2014/main" id="{CB1CCA6D-1D6B-FC50-7819-4544F83FBAD8}"/>
                </a:ext>
              </a:extLst>
            </p:cNvPr>
            <p:cNvSpPr/>
            <p:nvPr/>
          </p:nvSpPr>
          <p:spPr>
            <a:xfrm>
              <a:off x="6254211" y="3120724"/>
              <a:ext cx="322377" cy="347627"/>
            </a:xfrm>
            <a:prstGeom prst="ellipse">
              <a:avLst/>
            </a:pr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Graphic 274">
              <a:extLst>
                <a:ext uri="{FF2B5EF4-FFF2-40B4-BE49-F238E27FC236}">
                  <a16:creationId xmlns:a16="http://schemas.microsoft.com/office/drawing/2014/main" id="{3ED1BA66-0572-7EF7-B071-AC99458C0802}"/>
                </a:ext>
              </a:extLst>
            </p:cNvPr>
            <p:cNvSpPr/>
            <p:nvPr/>
          </p:nvSpPr>
          <p:spPr>
            <a:xfrm rot="10800000">
              <a:off x="6355334" y="3243889"/>
              <a:ext cx="120130" cy="69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10759" y="21600"/>
                  </a:moveTo>
                  <a:cubicBezTo>
                    <a:pt x="10540" y="21600"/>
                    <a:pt x="10329" y="21437"/>
                    <a:pt x="10174" y="21148"/>
                  </a:cubicBezTo>
                  <a:lnTo>
                    <a:pt x="242" y="2634"/>
                  </a:lnTo>
                  <a:cubicBezTo>
                    <a:pt x="-81" y="2031"/>
                    <a:pt x="-81" y="1054"/>
                    <a:pt x="242" y="452"/>
                  </a:cubicBezTo>
                  <a:cubicBezTo>
                    <a:pt x="398" y="163"/>
                    <a:pt x="608" y="0"/>
                    <a:pt x="827" y="0"/>
                  </a:cubicBezTo>
                  <a:lnTo>
                    <a:pt x="20691" y="0"/>
                  </a:lnTo>
                  <a:cubicBezTo>
                    <a:pt x="21149" y="0"/>
                    <a:pt x="21519" y="691"/>
                    <a:pt x="21519" y="1543"/>
                  </a:cubicBezTo>
                  <a:cubicBezTo>
                    <a:pt x="21519" y="1952"/>
                    <a:pt x="21432" y="2344"/>
                    <a:pt x="21277" y="2634"/>
                  </a:cubicBezTo>
                  <a:lnTo>
                    <a:pt x="11345" y="21148"/>
                  </a:lnTo>
                  <a:cubicBezTo>
                    <a:pt x="11189" y="21437"/>
                    <a:pt x="10979" y="21600"/>
                    <a:pt x="1075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Rounded Rectangle">
              <a:extLst>
                <a:ext uri="{FF2B5EF4-FFF2-40B4-BE49-F238E27FC236}">
                  <a16:creationId xmlns:a16="http://schemas.microsoft.com/office/drawing/2014/main" id="{27C0944A-3D49-9597-2EBA-7E4ACDB7936F}"/>
                </a:ext>
              </a:extLst>
            </p:cNvPr>
            <p:cNvSpPr/>
            <p:nvPr/>
          </p:nvSpPr>
          <p:spPr>
            <a:xfrm>
              <a:off x="8056617" y="3297244"/>
              <a:ext cx="1859156" cy="2612044"/>
            </a:xfrm>
            <a:prstGeom prst="roundRect">
              <a:avLst>
                <a:gd name="adj" fmla="val 6247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Circle">
              <a:extLst>
                <a:ext uri="{FF2B5EF4-FFF2-40B4-BE49-F238E27FC236}">
                  <a16:creationId xmlns:a16="http://schemas.microsoft.com/office/drawing/2014/main" id="{95A8A843-FD5B-2164-BBAD-19A32EF7D938}"/>
                </a:ext>
              </a:extLst>
            </p:cNvPr>
            <p:cNvSpPr/>
            <p:nvPr/>
          </p:nvSpPr>
          <p:spPr>
            <a:xfrm>
              <a:off x="8179944" y="3120724"/>
              <a:ext cx="322377" cy="347627"/>
            </a:xfrm>
            <a:prstGeom prst="ellipse">
              <a:avLst/>
            </a:pr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Graphic 274">
              <a:extLst>
                <a:ext uri="{FF2B5EF4-FFF2-40B4-BE49-F238E27FC236}">
                  <a16:creationId xmlns:a16="http://schemas.microsoft.com/office/drawing/2014/main" id="{2778FA9F-AD96-47C2-C924-6B1F24BAC585}"/>
                </a:ext>
              </a:extLst>
            </p:cNvPr>
            <p:cNvSpPr/>
            <p:nvPr/>
          </p:nvSpPr>
          <p:spPr>
            <a:xfrm rot="10800000">
              <a:off x="8281068" y="3243889"/>
              <a:ext cx="120130" cy="69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10759" y="21600"/>
                  </a:moveTo>
                  <a:cubicBezTo>
                    <a:pt x="10540" y="21600"/>
                    <a:pt x="10329" y="21437"/>
                    <a:pt x="10174" y="21148"/>
                  </a:cubicBezTo>
                  <a:lnTo>
                    <a:pt x="242" y="2634"/>
                  </a:lnTo>
                  <a:cubicBezTo>
                    <a:pt x="-81" y="2031"/>
                    <a:pt x="-81" y="1054"/>
                    <a:pt x="242" y="452"/>
                  </a:cubicBezTo>
                  <a:cubicBezTo>
                    <a:pt x="398" y="163"/>
                    <a:pt x="608" y="0"/>
                    <a:pt x="827" y="0"/>
                  </a:cubicBezTo>
                  <a:lnTo>
                    <a:pt x="20691" y="0"/>
                  </a:lnTo>
                  <a:cubicBezTo>
                    <a:pt x="21149" y="0"/>
                    <a:pt x="21519" y="691"/>
                    <a:pt x="21519" y="1543"/>
                  </a:cubicBezTo>
                  <a:cubicBezTo>
                    <a:pt x="21519" y="1952"/>
                    <a:pt x="21432" y="2344"/>
                    <a:pt x="21277" y="2634"/>
                  </a:cubicBezTo>
                  <a:lnTo>
                    <a:pt x="11345" y="21148"/>
                  </a:lnTo>
                  <a:cubicBezTo>
                    <a:pt x="11189" y="21437"/>
                    <a:pt x="10979" y="21600"/>
                    <a:pt x="1075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Rounded Rectangle">
              <a:extLst>
                <a:ext uri="{FF2B5EF4-FFF2-40B4-BE49-F238E27FC236}">
                  <a16:creationId xmlns:a16="http://schemas.microsoft.com/office/drawing/2014/main" id="{121215AB-A0E8-859F-5D9F-44AE3A229AE8}"/>
                </a:ext>
              </a:extLst>
            </p:cNvPr>
            <p:cNvSpPr/>
            <p:nvPr/>
          </p:nvSpPr>
          <p:spPr>
            <a:xfrm>
              <a:off x="9982351" y="3297244"/>
              <a:ext cx="1859156" cy="2612044"/>
            </a:xfrm>
            <a:prstGeom prst="roundRect">
              <a:avLst>
                <a:gd name="adj" fmla="val 6247"/>
              </a:avLst>
            </a:pr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CB11C5CB-4D52-4758-8BEB-F90C63E835F0}"/>
                </a:ext>
              </a:extLst>
            </p:cNvPr>
            <p:cNvSpPr/>
            <p:nvPr/>
          </p:nvSpPr>
          <p:spPr>
            <a:xfrm>
              <a:off x="10105678" y="3120724"/>
              <a:ext cx="322377" cy="347627"/>
            </a:xfrm>
            <a:prstGeom prst="ellipse">
              <a:avLst/>
            </a:pr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Graphic 274">
              <a:extLst>
                <a:ext uri="{FF2B5EF4-FFF2-40B4-BE49-F238E27FC236}">
                  <a16:creationId xmlns:a16="http://schemas.microsoft.com/office/drawing/2014/main" id="{B26668A7-B6F8-6F35-E175-1738B5A4D344}"/>
                </a:ext>
              </a:extLst>
            </p:cNvPr>
            <p:cNvSpPr/>
            <p:nvPr/>
          </p:nvSpPr>
          <p:spPr>
            <a:xfrm rot="10800000">
              <a:off x="10206802" y="3243889"/>
              <a:ext cx="120130" cy="69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600" extrusionOk="0">
                  <a:moveTo>
                    <a:pt x="10759" y="21600"/>
                  </a:moveTo>
                  <a:cubicBezTo>
                    <a:pt x="10540" y="21600"/>
                    <a:pt x="10329" y="21437"/>
                    <a:pt x="10174" y="21148"/>
                  </a:cubicBezTo>
                  <a:lnTo>
                    <a:pt x="242" y="2634"/>
                  </a:lnTo>
                  <a:cubicBezTo>
                    <a:pt x="-81" y="2031"/>
                    <a:pt x="-81" y="1054"/>
                    <a:pt x="242" y="452"/>
                  </a:cubicBezTo>
                  <a:cubicBezTo>
                    <a:pt x="398" y="163"/>
                    <a:pt x="608" y="0"/>
                    <a:pt x="827" y="0"/>
                  </a:cubicBezTo>
                  <a:lnTo>
                    <a:pt x="20691" y="0"/>
                  </a:lnTo>
                  <a:cubicBezTo>
                    <a:pt x="21149" y="0"/>
                    <a:pt x="21519" y="691"/>
                    <a:pt x="21519" y="1543"/>
                  </a:cubicBezTo>
                  <a:cubicBezTo>
                    <a:pt x="21519" y="1952"/>
                    <a:pt x="21432" y="2344"/>
                    <a:pt x="21277" y="2634"/>
                  </a:cubicBezTo>
                  <a:lnTo>
                    <a:pt x="11345" y="21148"/>
                  </a:lnTo>
                  <a:cubicBezTo>
                    <a:pt x="11189" y="21437"/>
                    <a:pt x="10979" y="21600"/>
                    <a:pt x="10759" y="216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1528703">
                <a:defRPr sz="54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8AD47B-8D96-43DD-8919-81EA147E6E53}"/>
                </a:ext>
              </a:extLst>
            </p:cNvPr>
            <p:cNvSpPr txBox="1"/>
            <p:nvPr/>
          </p:nvSpPr>
          <p:spPr>
            <a:xfrm>
              <a:off x="457094" y="3811669"/>
              <a:ext cx="168307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1219170">
                <a:spcBef>
                  <a:spcPts val="600"/>
                </a:spcBef>
                <a:defRPr/>
              </a:pPr>
              <a:r>
                <a:rPr lang="en-U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Planning &amp; Analysis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C02FFCB-88FC-A544-441B-557A62D96A1D}"/>
                </a:ext>
              </a:extLst>
            </p:cNvPr>
            <p:cNvSpPr txBox="1"/>
            <p:nvPr/>
          </p:nvSpPr>
          <p:spPr>
            <a:xfrm>
              <a:off x="2368645" y="3819353"/>
              <a:ext cx="168307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1219170">
                <a:spcBef>
                  <a:spcPts val="600"/>
                </a:spcBef>
                <a:defRPr/>
              </a:pPr>
              <a:r>
                <a:rPr lang="en-U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Requirement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9BDF743-87B7-6A27-E374-DE276DE94E7C}"/>
                </a:ext>
              </a:extLst>
            </p:cNvPr>
            <p:cNvSpPr txBox="1"/>
            <p:nvPr/>
          </p:nvSpPr>
          <p:spPr>
            <a:xfrm>
              <a:off x="4288457" y="3803985"/>
              <a:ext cx="1920706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1219170">
                <a:spcBef>
                  <a:spcPts val="600"/>
                </a:spcBef>
                <a:defRPr/>
              </a:pPr>
              <a:r>
                <a:rPr lang="en-U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Design &amp; Development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547BEAE-D72A-E6CE-5CD1-29790D4B1707}"/>
                </a:ext>
              </a:extLst>
            </p:cNvPr>
            <p:cNvSpPr txBox="1"/>
            <p:nvPr/>
          </p:nvSpPr>
          <p:spPr>
            <a:xfrm>
              <a:off x="6232215" y="3827037"/>
              <a:ext cx="168307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1219170">
                <a:spcBef>
                  <a:spcPts val="600"/>
                </a:spcBef>
                <a:defRPr/>
              </a:pPr>
              <a:r>
                <a:rPr lang="en-U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Build 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348D1FA-D2E5-341B-62A2-7EDE32A3E2AB}"/>
                </a:ext>
              </a:extLst>
            </p:cNvPr>
            <p:cNvSpPr txBox="1"/>
            <p:nvPr/>
          </p:nvSpPr>
          <p:spPr>
            <a:xfrm>
              <a:off x="8144660" y="3819353"/>
              <a:ext cx="168307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1219170">
                <a:spcBef>
                  <a:spcPts val="600"/>
                </a:spcBef>
                <a:defRPr/>
              </a:pPr>
              <a:r>
                <a:rPr lang="en-U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E8E2BF3-7BB6-4ADC-64EE-0632B3C20134}"/>
                </a:ext>
              </a:extLst>
            </p:cNvPr>
            <p:cNvSpPr txBox="1"/>
            <p:nvPr/>
          </p:nvSpPr>
          <p:spPr>
            <a:xfrm>
              <a:off x="10070394" y="3827037"/>
              <a:ext cx="168307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defTabSz="1219170">
                <a:spcBef>
                  <a:spcPts val="600"/>
                </a:spcBef>
                <a:defRPr/>
              </a:pPr>
              <a:r>
                <a:rPr lang="en-US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Deploy 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80A03AF0-4326-E376-030D-5DDB6E132413}"/>
              </a:ext>
            </a:extLst>
          </p:cNvPr>
          <p:cNvSpPr txBox="1"/>
          <p:nvPr/>
        </p:nvSpPr>
        <p:spPr>
          <a:xfrm>
            <a:off x="314732" y="4013366"/>
            <a:ext cx="1859156" cy="14003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74320" indent="-182880" defTabSz="1219170">
              <a:buFont typeface="Wingdings" panose="05000000000000000000" pitchFamily="2" charset="2"/>
              <a:buChar char="ü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Clarifies objectives</a:t>
            </a:r>
          </a:p>
          <a:p>
            <a:pPr marL="274320" indent="-182880" defTabSz="1219170">
              <a:buFont typeface="Wingdings" panose="05000000000000000000" pitchFamily="2" charset="2"/>
              <a:buChar char="ü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Define project scope, budget, and timeline</a:t>
            </a:r>
          </a:p>
          <a:p>
            <a:pPr marL="274320" indent="-182880" defTabSz="1219170">
              <a:buFont typeface="Wingdings" panose="05000000000000000000" pitchFamily="2" charset="2"/>
              <a:buChar char="ü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Aligns stakeholders' expectations</a:t>
            </a:r>
          </a:p>
          <a:p>
            <a:pPr marL="274320" indent="-182880" defTabSz="1219170">
              <a:buFont typeface="Wingdings" panose="05000000000000000000" pitchFamily="2" charset="2"/>
              <a:buChar char="ü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 assessment </a:t>
            </a:r>
          </a:p>
          <a:p>
            <a:pPr marL="274320" indent="-182880" defTabSz="1219170">
              <a:buFont typeface="Wingdings" panose="05000000000000000000" pitchFamily="2" charset="2"/>
              <a:buChar char="ü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schedule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3F97BF3-01D2-4153-0F8F-318630F1B067}"/>
              </a:ext>
            </a:extLst>
          </p:cNvPr>
          <p:cNvSpPr txBox="1"/>
          <p:nvPr/>
        </p:nvSpPr>
        <p:spPr>
          <a:xfrm>
            <a:off x="2219084" y="4066009"/>
            <a:ext cx="1859156" cy="120032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74320" indent="-182880" defTabSz="1219170">
              <a:buFont typeface="Wingdings" panose="05000000000000000000" pitchFamily="2" charset="2"/>
              <a:buChar char="ü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Scope &amp; Timeline</a:t>
            </a:r>
          </a:p>
          <a:p>
            <a:pPr marL="274320" indent="-182880" defTabSz="1219170">
              <a:buFont typeface="Wingdings" panose="05000000000000000000" pitchFamily="2" charset="2"/>
              <a:buChar char="ü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Stakeholder Req.</a:t>
            </a:r>
          </a:p>
          <a:p>
            <a:pPr marL="274320" indent="-182880" defTabSz="1219170">
              <a:buFont typeface="Wingdings" panose="05000000000000000000" pitchFamily="2" charset="2"/>
              <a:buChar char="ü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Req.</a:t>
            </a:r>
          </a:p>
          <a:p>
            <a:pPr marL="274320" indent="-182880" defTabSz="1219170">
              <a:buFont typeface="Wingdings" panose="05000000000000000000" pitchFamily="2" charset="2"/>
              <a:buChar char="§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Functional Req</a:t>
            </a:r>
          </a:p>
          <a:p>
            <a:pPr marL="274320" indent="-182880" defTabSz="1219170">
              <a:buFont typeface="Wingdings" panose="05000000000000000000" pitchFamily="2" charset="2"/>
              <a:buChar char="§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Non-functional requirements</a:t>
            </a: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798A3C08-55B3-2B69-5B91-C7213CD14439}"/>
              </a:ext>
            </a:extLst>
          </p:cNvPr>
          <p:cNvSpPr txBox="1"/>
          <p:nvPr/>
        </p:nvSpPr>
        <p:spPr>
          <a:xfrm>
            <a:off x="4207960" y="4080773"/>
            <a:ext cx="1859156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74320" indent="-182880" defTabSz="1219170">
              <a:buFont typeface="Wingdings" panose="05000000000000000000" pitchFamily="2" charset="2"/>
              <a:buChar char="§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TBD</a:t>
            </a:r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519F080D-3B93-1AC4-B883-6F2DA55956C8}"/>
              </a:ext>
            </a:extLst>
          </p:cNvPr>
          <p:cNvSpPr txBox="1"/>
          <p:nvPr/>
        </p:nvSpPr>
        <p:spPr>
          <a:xfrm>
            <a:off x="6096944" y="4064125"/>
            <a:ext cx="1859156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74320" indent="-182880" defTabSz="1219170">
              <a:buFont typeface="Wingdings" panose="05000000000000000000" pitchFamily="2" charset="2"/>
              <a:buChar char="§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TBD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FD924021-1FA5-302A-0C19-0C09D724C668}"/>
              </a:ext>
            </a:extLst>
          </p:cNvPr>
          <p:cNvSpPr txBox="1"/>
          <p:nvPr/>
        </p:nvSpPr>
        <p:spPr>
          <a:xfrm>
            <a:off x="8008980" y="4032109"/>
            <a:ext cx="1859156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74320" indent="-182880" defTabSz="1219170">
              <a:buFont typeface="Wingdings" panose="05000000000000000000" pitchFamily="2" charset="2"/>
              <a:buChar char="§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TBD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3CC84D26-B9ED-6F71-28B7-820C0B5AF085}"/>
              </a:ext>
            </a:extLst>
          </p:cNvPr>
          <p:cNvSpPr txBox="1"/>
          <p:nvPr/>
        </p:nvSpPr>
        <p:spPr>
          <a:xfrm>
            <a:off x="9921016" y="4023145"/>
            <a:ext cx="1859156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74320" indent="-182880" defTabSz="1219170">
              <a:buFont typeface="Wingdings" panose="05000000000000000000" pitchFamily="2" charset="2"/>
              <a:buChar char="§"/>
              <a:defRPr/>
            </a:pPr>
            <a:r>
              <a:rPr lang="en-US" sz="13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TBD</a:t>
            </a:r>
          </a:p>
        </p:txBody>
      </p:sp>
      <p:sp>
        <p:nvSpPr>
          <p:cNvPr id="2" name="Google Shape;585;p7">
            <a:extLst>
              <a:ext uri="{FF2B5EF4-FFF2-40B4-BE49-F238E27FC236}">
                <a16:creationId xmlns:a16="http://schemas.microsoft.com/office/drawing/2014/main" id="{E4BCEB05-22A8-906F-8873-A64E4044DE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658612" y="6369837"/>
            <a:ext cx="367408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890174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C3664"/>
      </a:accent1>
      <a:accent2>
        <a:srgbClr val="2B2D6F"/>
      </a:accent2>
      <a:accent3>
        <a:srgbClr val="1F8492"/>
      </a:accent3>
      <a:accent4>
        <a:srgbClr val="DBCBD8"/>
      </a:accent4>
      <a:accent5>
        <a:srgbClr val="564787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23936</TotalTime>
  <Words>1078</Words>
  <Application>Microsoft Office PowerPoint</Application>
  <PresentationFormat>Widescreen</PresentationFormat>
  <Paragraphs>202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Wingdings</vt:lpstr>
      <vt:lpstr>Calibri</vt:lpstr>
      <vt:lpstr>Arial</vt:lpstr>
      <vt:lpstr>Arial Narrow</vt:lpstr>
      <vt:lpstr>Office Theme</vt:lpstr>
      <vt:lpstr>PowerPoint Presentation</vt:lpstr>
      <vt:lpstr> </vt:lpstr>
      <vt:lpstr>Product Overview</vt:lpstr>
      <vt:lpstr>Third-Party Integration</vt:lpstr>
      <vt:lpstr>Api Request Header &amp; Payload</vt:lpstr>
      <vt:lpstr>Api Request Header &amp; Response Payload</vt:lpstr>
      <vt:lpstr>Product Architecture</vt:lpstr>
      <vt:lpstr>Product Business Benefits</vt:lpstr>
      <vt:lpstr>Product RoadMap – Business Rules</vt:lpstr>
      <vt:lpstr>Product RoadMap – Predictive AI Analytics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REINALD</dc:creator>
  <cp:lastModifiedBy>Rajiv Kumbhakar</cp:lastModifiedBy>
  <cp:revision>393</cp:revision>
  <dcterms:created xsi:type="dcterms:W3CDTF">2019-05-28T07:34:16Z</dcterms:created>
  <dcterms:modified xsi:type="dcterms:W3CDTF">2024-12-05T05:46:00Z</dcterms:modified>
</cp:coreProperties>
</file>